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Monda" panose="020B0604020202020204" charset="0"/>
      <p:regular r:id="rId11"/>
    </p:embeddedFont>
    <p:embeddedFont>
      <p:font typeface="Monda Bold"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6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77" b="-777"/>
            </a:stretch>
          </a:blipFill>
        </p:spPr>
        <p:txBody>
          <a:bodyPr/>
          <a:lstStyle/>
          <a:p>
            <a:endParaRPr lang="en-IN"/>
          </a:p>
        </p:txBody>
      </p:sp>
      <p:sp>
        <p:nvSpPr>
          <p:cNvPr id="3" name="Freeform 3"/>
          <p:cNvSpPr/>
          <p:nvPr/>
        </p:nvSpPr>
        <p:spPr>
          <a:xfrm flipH="1">
            <a:off x="10273278" y="5039691"/>
            <a:ext cx="9295205" cy="5948931"/>
          </a:xfrm>
          <a:custGeom>
            <a:avLst/>
            <a:gdLst/>
            <a:ahLst/>
            <a:cxnLst/>
            <a:rect l="l" t="t" r="r" b="b"/>
            <a:pathLst>
              <a:path w="9295205" h="5948931">
                <a:moveTo>
                  <a:pt x="9295205" y="0"/>
                </a:moveTo>
                <a:lnTo>
                  <a:pt x="0" y="0"/>
                </a:lnTo>
                <a:lnTo>
                  <a:pt x="0" y="5948932"/>
                </a:lnTo>
                <a:lnTo>
                  <a:pt x="9295205" y="5948932"/>
                </a:lnTo>
                <a:lnTo>
                  <a:pt x="929520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N"/>
          </a:p>
        </p:txBody>
      </p:sp>
      <p:sp>
        <p:nvSpPr>
          <p:cNvPr id="4" name="Freeform 4"/>
          <p:cNvSpPr/>
          <p:nvPr/>
        </p:nvSpPr>
        <p:spPr>
          <a:xfrm flipV="1">
            <a:off x="-1280483" y="-701623"/>
            <a:ext cx="9295205" cy="5948931"/>
          </a:xfrm>
          <a:custGeom>
            <a:avLst/>
            <a:gdLst/>
            <a:ahLst/>
            <a:cxnLst/>
            <a:rect l="l" t="t" r="r" b="b"/>
            <a:pathLst>
              <a:path w="9295205" h="5948931">
                <a:moveTo>
                  <a:pt x="0" y="5948932"/>
                </a:moveTo>
                <a:lnTo>
                  <a:pt x="9295205" y="5948932"/>
                </a:lnTo>
                <a:lnTo>
                  <a:pt x="9295205" y="0"/>
                </a:lnTo>
                <a:lnTo>
                  <a:pt x="0" y="0"/>
                </a:lnTo>
                <a:lnTo>
                  <a:pt x="0" y="594893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N"/>
          </a:p>
        </p:txBody>
      </p:sp>
      <p:sp>
        <p:nvSpPr>
          <p:cNvPr id="5" name="Freeform 5"/>
          <p:cNvSpPr/>
          <p:nvPr/>
        </p:nvSpPr>
        <p:spPr>
          <a:xfrm>
            <a:off x="14790631" y="-3420266"/>
            <a:ext cx="5568589" cy="7775011"/>
          </a:xfrm>
          <a:custGeom>
            <a:avLst/>
            <a:gdLst/>
            <a:ahLst/>
            <a:cxnLst/>
            <a:rect l="l" t="t" r="r" b="b"/>
            <a:pathLst>
              <a:path w="5568589" h="7775011">
                <a:moveTo>
                  <a:pt x="0" y="0"/>
                </a:moveTo>
                <a:lnTo>
                  <a:pt x="5568589" y="0"/>
                </a:lnTo>
                <a:lnTo>
                  <a:pt x="5568589" y="7775011"/>
                </a:lnTo>
                <a:lnTo>
                  <a:pt x="0" y="77750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a:p>
        </p:txBody>
      </p:sp>
      <p:sp>
        <p:nvSpPr>
          <p:cNvPr id="6" name="Freeform 6"/>
          <p:cNvSpPr/>
          <p:nvPr/>
        </p:nvSpPr>
        <p:spPr>
          <a:xfrm>
            <a:off x="-646086" y="6399494"/>
            <a:ext cx="5568589" cy="7775011"/>
          </a:xfrm>
          <a:custGeom>
            <a:avLst/>
            <a:gdLst/>
            <a:ahLst/>
            <a:cxnLst/>
            <a:rect l="l" t="t" r="r" b="b"/>
            <a:pathLst>
              <a:path w="5568589" h="7775011">
                <a:moveTo>
                  <a:pt x="0" y="0"/>
                </a:moveTo>
                <a:lnTo>
                  <a:pt x="5568589" y="0"/>
                </a:lnTo>
                <a:lnTo>
                  <a:pt x="5568589" y="7775012"/>
                </a:lnTo>
                <a:lnTo>
                  <a:pt x="0" y="77750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a:p>
        </p:txBody>
      </p:sp>
      <p:sp>
        <p:nvSpPr>
          <p:cNvPr id="7" name="Freeform 7"/>
          <p:cNvSpPr/>
          <p:nvPr/>
        </p:nvSpPr>
        <p:spPr>
          <a:xfrm>
            <a:off x="5799084" y="0"/>
            <a:ext cx="1359331" cy="1479187"/>
          </a:xfrm>
          <a:custGeom>
            <a:avLst/>
            <a:gdLst/>
            <a:ahLst/>
            <a:cxnLst/>
            <a:rect l="l" t="t" r="r" b="b"/>
            <a:pathLst>
              <a:path w="1359331" h="1479187">
                <a:moveTo>
                  <a:pt x="0" y="0"/>
                </a:moveTo>
                <a:lnTo>
                  <a:pt x="1359331" y="0"/>
                </a:lnTo>
                <a:lnTo>
                  <a:pt x="1359331" y="1479187"/>
                </a:lnTo>
                <a:lnTo>
                  <a:pt x="0" y="1479187"/>
                </a:lnTo>
                <a:lnTo>
                  <a:pt x="0" y="0"/>
                </a:lnTo>
                <a:close/>
              </a:path>
            </a:pathLst>
          </a:custGeom>
          <a:blipFill>
            <a:blip r:embed="rId7"/>
            <a:stretch>
              <a:fillRect l="-1840" r="-834222"/>
            </a:stretch>
          </a:blipFill>
        </p:spPr>
        <p:txBody>
          <a:bodyPr/>
          <a:lstStyle/>
          <a:p>
            <a:endParaRPr lang="en-IN"/>
          </a:p>
        </p:txBody>
      </p:sp>
      <p:sp>
        <p:nvSpPr>
          <p:cNvPr id="8" name="Freeform 8"/>
          <p:cNvSpPr/>
          <p:nvPr/>
        </p:nvSpPr>
        <p:spPr>
          <a:xfrm>
            <a:off x="8014722" y="192972"/>
            <a:ext cx="6725310" cy="1286216"/>
          </a:xfrm>
          <a:custGeom>
            <a:avLst/>
            <a:gdLst/>
            <a:ahLst/>
            <a:cxnLst/>
            <a:rect l="l" t="t" r="r" b="b"/>
            <a:pathLst>
              <a:path w="6725310" h="1286216">
                <a:moveTo>
                  <a:pt x="0" y="0"/>
                </a:moveTo>
                <a:lnTo>
                  <a:pt x="6725310" y="0"/>
                </a:lnTo>
                <a:lnTo>
                  <a:pt x="6725310" y="1286215"/>
                </a:lnTo>
                <a:lnTo>
                  <a:pt x="0" y="1286215"/>
                </a:lnTo>
                <a:lnTo>
                  <a:pt x="0" y="0"/>
                </a:lnTo>
                <a:close/>
              </a:path>
            </a:pathLst>
          </a:custGeom>
          <a:blipFill>
            <a:blip r:embed="rId8"/>
            <a:stretch>
              <a:fillRect/>
            </a:stretch>
          </a:blipFill>
        </p:spPr>
        <p:txBody>
          <a:bodyPr/>
          <a:lstStyle/>
          <a:p>
            <a:endParaRPr lang="en-IN"/>
          </a:p>
        </p:txBody>
      </p:sp>
      <p:sp>
        <p:nvSpPr>
          <p:cNvPr id="9" name="TextBox 9"/>
          <p:cNvSpPr txBox="1"/>
          <p:nvPr/>
        </p:nvSpPr>
        <p:spPr>
          <a:xfrm>
            <a:off x="4415704" y="1548010"/>
            <a:ext cx="10790215" cy="1368424"/>
          </a:xfrm>
          <a:prstGeom prst="rect">
            <a:avLst/>
          </a:prstGeom>
        </p:spPr>
        <p:txBody>
          <a:bodyPr lIns="0" tIns="0" rIns="0" bIns="0" rtlCol="0" anchor="t">
            <a:spAutoFit/>
          </a:bodyPr>
          <a:lstStyle/>
          <a:p>
            <a:pPr algn="ctr">
              <a:lnSpc>
                <a:spcPts val="11200"/>
              </a:lnSpc>
            </a:pPr>
            <a:r>
              <a:rPr lang="en-US" sz="8000" b="1">
                <a:solidFill>
                  <a:srgbClr val="002B58"/>
                </a:solidFill>
                <a:latin typeface="Monda Bold"/>
                <a:ea typeface="Monda Bold"/>
                <a:cs typeface="Monda Bold"/>
                <a:sym typeface="Monda Bold"/>
              </a:rPr>
              <a:t>TNWISE2026</a:t>
            </a:r>
          </a:p>
        </p:txBody>
      </p:sp>
      <p:sp>
        <p:nvSpPr>
          <p:cNvPr id="10" name="TextBox 10"/>
          <p:cNvSpPr txBox="1"/>
          <p:nvPr/>
        </p:nvSpPr>
        <p:spPr>
          <a:xfrm>
            <a:off x="580613" y="3049784"/>
            <a:ext cx="17513747" cy="1482848"/>
          </a:xfrm>
          <a:prstGeom prst="rect">
            <a:avLst/>
          </a:prstGeom>
        </p:spPr>
        <p:txBody>
          <a:bodyPr lIns="0" tIns="0" rIns="0" bIns="0" rtlCol="0" anchor="t">
            <a:spAutoFit/>
          </a:bodyPr>
          <a:lstStyle/>
          <a:p>
            <a:pPr algn="ctr">
              <a:lnSpc>
                <a:spcPts val="5943"/>
              </a:lnSpc>
            </a:pPr>
            <a:r>
              <a:rPr lang="en-US" sz="4245">
                <a:solidFill>
                  <a:srgbClr val="002B58"/>
                </a:solidFill>
                <a:latin typeface="Monda"/>
                <a:ea typeface="Monda"/>
                <a:cs typeface="Monda"/>
                <a:sym typeface="Monda"/>
              </a:rPr>
              <a:t>TAMIL NADU HACKATHON FOR WOMEN IN SCIENCE &amp; ENGINEERING</a:t>
            </a:r>
          </a:p>
        </p:txBody>
      </p:sp>
      <p:sp>
        <p:nvSpPr>
          <p:cNvPr id="11" name="TextBox 11"/>
          <p:cNvSpPr txBox="1"/>
          <p:nvPr/>
        </p:nvSpPr>
        <p:spPr>
          <a:xfrm>
            <a:off x="1028700" y="5101677"/>
            <a:ext cx="1869054" cy="613410"/>
          </a:xfrm>
          <a:prstGeom prst="rect">
            <a:avLst/>
          </a:prstGeom>
        </p:spPr>
        <p:txBody>
          <a:bodyPr lIns="0" tIns="0" rIns="0" bIns="0" rtlCol="0" anchor="t">
            <a:spAutoFit/>
          </a:bodyPr>
          <a:lstStyle/>
          <a:p>
            <a:pPr algn="ctr">
              <a:lnSpc>
                <a:spcPts val="5040"/>
              </a:lnSpc>
            </a:pPr>
            <a:r>
              <a:rPr lang="en-US" sz="3600" b="1" dirty="0">
                <a:solidFill>
                  <a:srgbClr val="002B58"/>
                </a:solidFill>
                <a:latin typeface="Monda Bold"/>
                <a:ea typeface="Monda Bold"/>
                <a:cs typeface="Monda Bold"/>
                <a:sym typeface="Monda Bold"/>
              </a:rPr>
              <a:t>THEME:</a:t>
            </a:r>
          </a:p>
        </p:txBody>
      </p:sp>
      <p:sp>
        <p:nvSpPr>
          <p:cNvPr id="12" name="TextBox 12"/>
          <p:cNvSpPr txBox="1"/>
          <p:nvPr/>
        </p:nvSpPr>
        <p:spPr>
          <a:xfrm>
            <a:off x="1028700" y="6143672"/>
            <a:ext cx="3158964" cy="613410"/>
          </a:xfrm>
          <a:prstGeom prst="rect">
            <a:avLst/>
          </a:prstGeom>
        </p:spPr>
        <p:txBody>
          <a:bodyPr lIns="0" tIns="0" rIns="0" bIns="0" rtlCol="0" anchor="t">
            <a:spAutoFit/>
          </a:bodyPr>
          <a:lstStyle/>
          <a:p>
            <a:pPr algn="l">
              <a:lnSpc>
                <a:spcPts val="5040"/>
              </a:lnSpc>
            </a:pPr>
            <a:r>
              <a:rPr lang="en-US" sz="3600" b="1" dirty="0">
                <a:solidFill>
                  <a:srgbClr val="002B58"/>
                </a:solidFill>
                <a:latin typeface="Monda Bold"/>
                <a:ea typeface="Monda Bold"/>
                <a:cs typeface="Monda Bold"/>
                <a:sym typeface="Monda Bold"/>
              </a:rPr>
              <a:t>SUB -THEME:</a:t>
            </a:r>
          </a:p>
        </p:txBody>
      </p:sp>
      <p:sp>
        <p:nvSpPr>
          <p:cNvPr id="13" name="TextBox 13"/>
          <p:cNvSpPr txBox="1"/>
          <p:nvPr/>
        </p:nvSpPr>
        <p:spPr>
          <a:xfrm>
            <a:off x="1052228" y="7118515"/>
            <a:ext cx="2014169" cy="613410"/>
          </a:xfrm>
          <a:prstGeom prst="rect">
            <a:avLst/>
          </a:prstGeom>
        </p:spPr>
        <p:txBody>
          <a:bodyPr lIns="0" tIns="0" rIns="0" bIns="0" rtlCol="0" anchor="t">
            <a:spAutoFit/>
          </a:bodyPr>
          <a:lstStyle/>
          <a:p>
            <a:pPr algn="l">
              <a:lnSpc>
                <a:spcPts val="5040"/>
              </a:lnSpc>
            </a:pPr>
            <a:r>
              <a:rPr lang="en-US" sz="3600" b="1" dirty="0">
                <a:solidFill>
                  <a:srgbClr val="002B58"/>
                </a:solidFill>
                <a:latin typeface="Monda Bold"/>
                <a:ea typeface="Monda Bold"/>
                <a:cs typeface="Monda Bold"/>
                <a:sym typeface="Monda Bold"/>
              </a:rPr>
              <a:t>TITLE:</a:t>
            </a:r>
          </a:p>
        </p:txBody>
      </p:sp>
      <p:sp>
        <p:nvSpPr>
          <p:cNvPr id="15" name="TextBox 15"/>
          <p:cNvSpPr txBox="1"/>
          <p:nvPr/>
        </p:nvSpPr>
        <p:spPr>
          <a:xfrm>
            <a:off x="1028700" y="9026703"/>
            <a:ext cx="3691051" cy="613410"/>
          </a:xfrm>
          <a:prstGeom prst="rect">
            <a:avLst/>
          </a:prstGeom>
        </p:spPr>
        <p:txBody>
          <a:bodyPr lIns="0" tIns="0" rIns="0" bIns="0" rtlCol="0" anchor="t">
            <a:spAutoFit/>
          </a:bodyPr>
          <a:lstStyle/>
          <a:p>
            <a:pPr algn="l">
              <a:lnSpc>
                <a:spcPts val="5040"/>
              </a:lnSpc>
            </a:pPr>
            <a:r>
              <a:rPr lang="en-US" sz="3600" b="1">
                <a:solidFill>
                  <a:srgbClr val="002B58"/>
                </a:solidFill>
                <a:latin typeface="Monda Bold"/>
                <a:ea typeface="Monda Bold"/>
                <a:cs typeface="Monda Bold"/>
                <a:sym typeface="Monda Bold"/>
              </a:rPr>
              <a:t>COLLEGE:</a:t>
            </a:r>
          </a:p>
        </p:txBody>
      </p:sp>
      <p:sp>
        <p:nvSpPr>
          <p:cNvPr id="16" name="TextBox 16"/>
          <p:cNvSpPr txBox="1"/>
          <p:nvPr/>
        </p:nvSpPr>
        <p:spPr>
          <a:xfrm>
            <a:off x="1052228" y="8124685"/>
            <a:ext cx="3691051" cy="613410"/>
          </a:xfrm>
          <a:prstGeom prst="rect">
            <a:avLst/>
          </a:prstGeom>
        </p:spPr>
        <p:txBody>
          <a:bodyPr lIns="0" tIns="0" rIns="0" bIns="0" rtlCol="0" anchor="t">
            <a:spAutoFit/>
          </a:bodyPr>
          <a:lstStyle/>
          <a:p>
            <a:pPr algn="l">
              <a:lnSpc>
                <a:spcPts val="5040"/>
              </a:lnSpc>
            </a:pPr>
            <a:r>
              <a:rPr lang="en-US" sz="3600" b="1">
                <a:solidFill>
                  <a:srgbClr val="002B58"/>
                </a:solidFill>
                <a:latin typeface="Monda Bold"/>
                <a:ea typeface="Monda Bold"/>
                <a:cs typeface="Monda Bold"/>
                <a:sym typeface="Monda Bold"/>
              </a:rPr>
              <a:t>TEAM LEADER: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77" b="-777"/>
            </a:stretch>
          </a:blipFill>
        </p:spPr>
        <p:txBody>
          <a:bodyPr/>
          <a:lstStyle/>
          <a:p>
            <a:endParaRPr lang="en-IN"/>
          </a:p>
        </p:txBody>
      </p:sp>
      <p:sp>
        <p:nvSpPr>
          <p:cNvPr id="3" name="Freeform 3"/>
          <p:cNvSpPr/>
          <p:nvPr/>
        </p:nvSpPr>
        <p:spPr>
          <a:xfrm flipH="1">
            <a:off x="10273278" y="5039691"/>
            <a:ext cx="9295205" cy="5948931"/>
          </a:xfrm>
          <a:custGeom>
            <a:avLst/>
            <a:gdLst/>
            <a:ahLst/>
            <a:cxnLst/>
            <a:rect l="l" t="t" r="r" b="b"/>
            <a:pathLst>
              <a:path w="9295205" h="5948931">
                <a:moveTo>
                  <a:pt x="9295205" y="0"/>
                </a:moveTo>
                <a:lnTo>
                  <a:pt x="0" y="0"/>
                </a:lnTo>
                <a:lnTo>
                  <a:pt x="0" y="5948932"/>
                </a:lnTo>
                <a:lnTo>
                  <a:pt x="9295205" y="5948932"/>
                </a:lnTo>
                <a:lnTo>
                  <a:pt x="929520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N"/>
          </a:p>
        </p:txBody>
      </p:sp>
      <p:sp>
        <p:nvSpPr>
          <p:cNvPr id="4" name="Freeform 4"/>
          <p:cNvSpPr/>
          <p:nvPr/>
        </p:nvSpPr>
        <p:spPr>
          <a:xfrm flipV="1">
            <a:off x="-1280483" y="-701623"/>
            <a:ext cx="9295205" cy="5948931"/>
          </a:xfrm>
          <a:custGeom>
            <a:avLst/>
            <a:gdLst/>
            <a:ahLst/>
            <a:cxnLst/>
            <a:rect l="l" t="t" r="r" b="b"/>
            <a:pathLst>
              <a:path w="9295205" h="5948931">
                <a:moveTo>
                  <a:pt x="0" y="5948932"/>
                </a:moveTo>
                <a:lnTo>
                  <a:pt x="9295205" y="5948932"/>
                </a:lnTo>
                <a:lnTo>
                  <a:pt x="9295205" y="0"/>
                </a:lnTo>
                <a:lnTo>
                  <a:pt x="0" y="0"/>
                </a:lnTo>
                <a:lnTo>
                  <a:pt x="0" y="594893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N"/>
          </a:p>
        </p:txBody>
      </p:sp>
      <p:sp>
        <p:nvSpPr>
          <p:cNvPr id="5" name="Freeform 5"/>
          <p:cNvSpPr/>
          <p:nvPr/>
        </p:nvSpPr>
        <p:spPr>
          <a:xfrm>
            <a:off x="14790631" y="-3420266"/>
            <a:ext cx="5568589" cy="7775011"/>
          </a:xfrm>
          <a:custGeom>
            <a:avLst/>
            <a:gdLst/>
            <a:ahLst/>
            <a:cxnLst/>
            <a:rect l="l" t="t" r="r" b="b"/>
            <a:pathLst>
              <a:path w="5568589" h="7775011">
                <a:moveTo>
                  <a:pt x="0" y="0"/>
                </a:moveTo>
                <a:lnTo>
                  <a:pt x="5568589" y="0"/>
                </a:lnTo>
                <a:lnTo>
                  <a:pt x="5568589" y="7775011"/>
                </a:lnTo>
                <a:lnTo>
                  <a:pt x="0" y="77750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a:p>
        </p:txBody>
      </p:sp>
      <p:sp>
        <p:nvSpPr>
          <p:cNvPr id="6" name="Freeform 6"/>
          <p:cNvSpPr/>
          <p:nvPr/>
        </p:nvSpPr>
        <p:spPr>
          <a:xfrm>
            <a:off x="-646086" y="6399494"/>
            <a:ext cx="5568589" cy="7775011"/>
          </a:xfrm>
          <a:custGeom>
            <a:avLst/>
            <a:gdLst/>
            <a:ahLst/>
            <a:cxnLst/>
            <a:rect l="l" t="t" r="r" b="b"/>
            <a:pathLst>
              <a:path w="5568589" h="7775011">
                <a:moveTo>
                  <a:pt x="0" y="0"/>
                </a:moveTo>
                <a:lnTo>
                  <a:pt x="5568589" y="0"/>
                </a:lnTo>
                <a:lnTo>
                  <a:pt x="5568589" y="7775012"/>
                </a:lnTo>
                <a:lnTo>
                  <a:pt x="0" y="77750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a:p>
        </p:txBody>
      </p:sp>
      <p:sp>
        <p:nvSpPr>
          <p:cNvPr id="7" name="TextBox 7"/>
          <p:cNvSpPr txBox="1"/>
          <p:nvPr/>
        </p:nvSpPr>
        <p:spPr>
          <a:xfrm>
            <a:off x="3517815" y="3802729"/>
            <a:ext cx="11699089" cy="3975009"/>
          </a:xfrm>
          <a:prstGeom prst="rect">
            <a:avLst/>
          </a:prstGeom>
        </p:spPr>
        <p:txBody>
          <a:bodyPr lIns="0" tIns="0" rIns="0" bIns="0" rtlCol="0" anchor="t">
            <a:spAutoFit/>
          </a:bodyPr>
          <a:lstStyle/>
          <a:p>
            <a:pPr algn="ctr">
              <a:lnSpc>
                <a:spcPts val="4555"/>
              </a:lnSpc>
            </a:pPr>
            <a:r>
              <a:rPr lang="en-US" sz="3253">
                <a:solidFill>
                  <a:srgbClr val="002B58"/>
                </a:solidFill>
                <a:latin typeface="Monda"/>
                <a:ea typeface="Monda"/>
                <a:cs typeface="Monda"/>
                <a:sym typeface="Monda"/>
              </a:rPr>
              <a:t>There is a need to identify practical solutions to real-world challenges by applying engineering and scientific knowledge. Existing approaches often lack innovation, scalability, or alignment with societal and industrial needs. This problem requires students to analyze the situation, propose effective solutions, and demonstrate their ideas through structured problem-solving and innovation.</a:t>
            </a:r>
          </a:p>
        </p:txBody>
      </p:sp>
      <p:sp>
        <p:nvSpPr>
          <p:cNvPr id="8" name="TextBox 8"/>
          <p:cNvSpPr txBox="1"/>
          <p:nvPr/>
        </p:nvSpPr>
        <p:spPr>
          <a:xfrm>
            <a:off x="3517815" y="1848629"/>
            <a:ext cx="12542281" cy="1371231"/>
          </a:xfrm>
          <a:prstGeom prst="rect">
            <a:avLst/>
          </a:prstGeom>
        </p:spPr>
        <p:txBody>
          <a:bodyPr lIns="0" tIns="0" rIns="0" bIns="0" rtlCol="0" anchor="t">
            <a:spAutoFit/>
          </a:bodyPr>
          <a:lstStyle/>
          <a:p>
            <a:pPr algn="ctr">
              <a:lnSpc>
                <a:spcPts val="11248"/>
              </a:lnSpc>
            </a:pPr>
            <a:r>
              <a:rPr lang="en-US" sz="8034" b="1">
                <a:solidFill>
                  <a:srgbClr val="002B58"/>
                </a:solidFill>
                <a:latin typeface="Monda Bold"/>
                <a:ea typeface="Monda Bold"/>
                <a:cs typeface="Monda Bold"/>
                <a:sym typeface="Monda Bold"/>
              </a:rPr>
              <a:t>PROBLEM STATEMENT</a:t>
            </a:r>
          </a:p>
        </p:txBody>
      </p:sp>
      <p:sp>
        <p:nvSpPr>
          <p:cNvPr id="9" name="Freeform 9"/>
          <p:cNvSpPr/>
          <p:nvPr/>
        </p:nvSpPr>
        <p:spPr>
          <a:xfrm>
            <a:off x="8014722" y="192972"/>
            <a:ext cx="6725310" cy="1286216"/>
          </a:xfrm>
          <a:custGeom>
            <a:avLst/>
            <a:gdLst/>
            <a:ahLst/>
            <a:cxnLst/>
            <a:rect l="l" t="t" r="r" b="b"/>
            <a:pathLst>
              <a:path w="6725310" h="1286216">
                <a:moveTo>
                  <a:pt x="0" y="0"/>
                </a:moveTo>
                <a:lnTo>
                  <a:pt x="6725310" y="0"/>
                </a:lnTo>
                <a:lnTo>
                  <a:pt x="6725310" y="1286215"/>
                </a:lnTo>
                <a:lnTo>
                  <a:pt x="0" y="1286215"/>
                </a:lnTo>
                <a:lnTo>
                  <a:pt x="0" y="0"/>
                </a:lnTo>
                <a:close/>
              </a:path>
            </a:pathLst>
          </a:custGeom>
          <a:blipFill>
            <a:blip r:embed="rId7"/>
            <a:stretch>
              <a:fillRect/>
            </a:stretch>
          </a:blipFill>
        </p:spPr>
        <p:txBody>
          <a:bodyPr/>
          <a:lstStyle/>
          <a:p>
            <a:endParaRPr lang="en-IN"/>
          </a:p>
        </p:txBody>
      </p:sp>
      <p:sp>
        <p:nvSpPr>
          <p:cNvPr id="10" name="Freeform 10"/>
          <p:cNvSpPr/>
          <p:nvPr/>
        </p:nvSpPr>
        <p:spPr>
          <a:xfrm>
            <a:off x="5799084" y="0"/>
            <a:ext cx="1359331" cy="1479187"/>
          </a:xfrm>
          <a:custGeom>
            <a:avLst/>
            <a:gdLst/>
            <a:ahLst/>
            <a:cxnLst/>
            <a:rect l="l" t="t" r="r" b="b"/>
            <a:pathLst>
              <a:path w="1359331" h="1479187">
                <a:moveTo>
                  <a:pt x="0" y="0"/>
                </a:moveTo>
                <a:lnTo>
                  <a:pt x="1359331" y="0"/>
                </a:lnTo>
                <a:lnTo>
                  <a:pt x="1359331" y="1479187"/>
                </a:lnTo>
                <a:lnTo>
                  <a:pt x="0" y="1479187"/>
                </a:lnTo>
                <a:lnTo>
                  <a:pt x="0" y="0"/>
                </a:lnTo>
                <a:close/>
              </a:path>
            </a:pathLst>
          </a:custGeom>
          <a:blipFill>
            <a:blip r:embed="rId8"/>
            <a:stretch>
              <a:fillRect l="-1840" r="-834222"/>
            </a:stretch>
          </a:blipFill>
        </p:spPr>
        <p:txBody>
          <a:bodyPr/>
          <a:lstStyle/>
          <a:p>
            <a:endParaRPr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77" b="-777"/>
            </a:stretch>
          </a:blipFill>
        </p:spPr>
        <p:txBody>
          <a:bodyPr/>
          <a:lstStyle/>
          <a:p>
            <a:endParaRPr lang="en-IN"/>
          </a:p>
        </p:txBody>
      </p:sp>
      <p:sp>
        <p:nvSpPr>
          <p:cNvPr id="3" name="Freeform 3"/>
          <p:cNvSpPr/>
          <p:nvPr/>
        </p:nvSpPr>
        <p:spPr>
          <a:xfrm flipH="1">
            <a:off x="10273278" y="5039691"/>
            <a:ext cx="9295205" cy="5948931"/>
          </a:xfrm>
          <a:custGeom>
            <a:avLst/>
            <a:gdLst/>
            <a:ahLst/>
            <a:cxnLst/>
            <a:rect l="l" t="t" r="r" b="b"/>
            <a:pathLst>
              <a:path w="9295205" h="5948931">
                <a:moveTo>
                  <a:pt x="9295205" y="0"/>
                </a:moveTo>
                <a:lnTo>
                  <a:pt x="0" y="0"/>
                </a:lnTo>
                <a:lnTo>
                  <a:pt x="0" y="5948932"/>
                </a:lnTo>
                <a:lnTo>
                  <a:pt x="9295205" y="5948932"/>
                </a:lnTo>
                <a:lnTo>
                  <a:pt x="929520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N"/>
          </a:p>
        </p:txBody>
      </p:sp>
      <p:sp>
        <p:nvSpPr>
          <p:cNvPr id="4" name="Freeform 4"/>
          <p:cNvSpPr/>
          <p:nvPr/>
        </p:nvSpPr>
        <p:spPr>
          <a:xfrm flipV="1">
            <a:off x="-1280483" y="-701623"/>
            <a:ext cx="9295205" cy="5948931"/>
          </a:xfrm>
          <a:custGeom>
            <a:avLst/>
            <a:gdLst/>
            <a:ahLst/>
            <a:cxnLst/>
            <a:rect l="l" t="t" r="r" b="b"/>
            <a:pathLst>
              <a:path w="9295205" h="5948931">
                <a:moveTo>
                  <a:pt x="0" y="5948932"/>
                </a:moveTo>
                <a:lnTo>
                  <a:pt x="9295205" y="5948932"/>
                </a:lnTo>
                <a:lnTo>
                  <a:pt x="9295205" y="0"/>
                </a:lnTo>
                <a:lnTo>
                  <a:pt x="0" y="0"/>
                </a:lnTo>
                <a:lnTo>
                  <a:pt x="0" y="594893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N"/>
          </a:p>
        </p:txBody>
      </p:sp>
      <p:sp>
        <p:nvSpPr>
          <p:cNvPr id="5" name="Freeform 5"/>
          <p:cNvSpPr/>
          <p:nvPr/>
        </p:nvSpPr>
        <p:spPr>
          <a:xfrm>
            <a:off x="14790631" y="-3420266"/>
            <a:ext cx="5568589" cy="7775011"/>
          </a:xfrm>
          <a:custGeom>
            <a:avLst/>
            <a:gdLst/>
            <a:ahLst/>
            <a:cxnLst/>
            <a:rect l="l" t="t" r="r" b="b"/>
            <a:pathLst>
              <a:path w="5568589" h="7775011">
                <a:moveTo>
                  <a:pt x="0" y="0"/>
                </a:moveTo>
                <a:lnTo>
                  <a:pt x="5568589" y="0"/>
                </a:lnTo>
                <a:lnTo>
                  <a:pt x="5568589" y="7775011"/>
                </a:lnTo>
                <a:lnTo>
                  <a:pt x="0" y="77750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a:p>
        </p:txBody>
      </p:sp>
      <p:sp>
        <p:nvSpPr>
          <p:cNvPr id="6" name="Freeform 6"/>
          <p:cNvSpPr/>
          <p:nvPr/>
        </p:nvSpPr>
        <p:spPr>
          <a:xfrm>
            <a:off x="-646086" y="6399494"/>
            <a:ext cx="5568589" cy="7775011"/>
          </a:xfrm>
          <a:custGeom>
            <a:avLst/>
            <a:gdLst/>
            <a:ahLst/>
            <a:cxnLst/>
            <a:rect l="l" t="t" r="r" b="b"/>
            <a:pathLst>
              <a:path w="5568589" h="7775011">
                <a:moveTo>
                  <a:pt x="0" y="0"/>
                </a:moveTo>
                <a:lnTo>
                  <a:pt x="5568589" y="0"/>
                </a:lnTo>
                <a:lnTo>
                  <a:pt x="5568589" y="7775012"/>
                </a:lnTo>
                <a:lnTo>
                  <a:pt x="0" y="77750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a:p>
        </p:txBody>
      </p:sp>
      <p:sp>
        <p:nvSpPr>
          <p:cNvPr id="7" name="TextBox 7"/>
          <p:cNvSpPr txBox="1"/>
          <p:nvPr/>
        </p:nvSpPr>
        <p:spPr>
          <a:xfrm>
            <a:off x="4307884" y="1910882"/>
            <a:ext cx="9672231" cy="1371231"/>
          </a:xfrm>
          <a:prstGeom prst="rect">
            <a:avLst/>
          </a:prstGeom>
        </p:spPr>
        <p:txBody>
          <a:bodyPr lIns="0" tIns="0" rIns="0" bIns="0" rtlCol="0" anchor="t">
            <a:spAutoFit/>
          </a:bodyPr>
          <a:lstStyle/>
          <a:p>
            <a:pPr algn="ctr">
              <a:lnSpc>
                <a:spcPts val="11248"/>
              </a:lnSpc>
            </a:pPr>
            <a:r>
              <a:rPr lang="en-US" sz="8034" b="1">
                <a:solidFill>
                  <a:srgbClr val="002B58"/>
                </a:solidFill>
                <a:latin typeface="Monda Bold"/>
                <a:ea typeface="Monda Bold"/>
                <a:cs typeface="Monda Bold"/>
                <a:sym typeface="Monda Bold"/>
              </a:rPr>
              <a:t>PROJECT GOALS</a:t>
            </a:r>
          </a:p>
        </p:txBody>
      </p:sp>
      <p:sp>
        <p:nvSpPr>
          <p:cNvPr id="8" name="TextBox 8"/>
          <p:cNvSpPr txBox="1"/>
          <p:nvPr/>
        </p:nvSpPr>
        <p:spPr>
          <a:xfrm>
            <a:off x="4127566" y="3567200"/>
            <a:ext cx="10032869" cy="5123723"/>
          </a:xfrm>
          <a:prstGeom prst="rect">
            <a:avLst/>
          </a:prstGeom>
        </p:spPr>
        <p:txBody>
          <a:bodyPr lIns="0" tIns="0" rIns="0" bIns="0" rtlCol="0" anchor="t">
            <a:spAutoFit/>
          </a:bodyPr>
          <a:lstStyle/>
          <a:p>
            <a:pPr marL="572913" lvl="1" indent="-286457" algn="l">
              <a:lnSpc>
                <a:spcPts val="3715"/>
              </a:lnSpc>
              <a:buFont typeface="Arial"/>
              <a:buChar char="•"/>
            </a:pPr>
            <a:r>
              <a:rPr lang="en-US" sz="2653">
                <a:solidFill>
                  <a:srgbClr val="002B58"/>
                </a:solidFill>
                <a:latin typeface="Monda"/>
                <a:ea typeface="Monda"/>
                <a:cs typeface="Monda"/>
                <a:sym typeface="Monda"/>
              </a:rPr>
              <a:t>Identify and understand the given problem statement</a:t>
            </a:r>
          </a:p>
          <a:p>
            <a:pPr marL="572913" lvl="1" indent="-286457" algn="l">
              <a:lnSpc>
                <a:spcPts val="3715"/>
              </a:lnSpc>
              <a:buFont typeface="Arial"/>
              <a:buChar char="•"/>
            </a:pPr>
            <a:r>
              <a:rPr lang="en-US" sz="2653">
                <a:solidFill>
                  <a:srgbClr val="002B58"/>
                </a:solidFill>
                <a:latin typeface="Monda"/>
                <a:ea typeface="Monda"/>
                <a:cs typeface="Monda"/>
                <a:sym typeface="Monda"/>
              </a:rPr>
              <a:t>Apply scientific and engineering principles to develop feasible solutions</a:t>
            </a:r>
          </a:p>
          <a:p>
            <a:pPr marL="572913" lvl="1" indent="-286457" algn="l">
              <a:lnSpc>
                <a:spcPts val="3715"/>
              </a:lnSpc>
              <a:buFont typeface="Arial"/>
              <a:buChar char="•"/>
            </a:pPr>
            <a:r>
              <a:rPr lang="en-US" sz="2653">
                <a:solidFill>
                  <a:srgbClr val="002B58"/>
                </a:solidFill>
                <a:latin typeface="Monda"/>
                <a:ea typeface="Monda"/>
                <a:cs typeface="Monda"/>
                <a:sym typeface="Monda"/>
              </a:rPr>
              <a:t>Encourage innovative thinking and creativity</a:t>
            </a:r>
          </a:p>
          <a:p>
            <a:pPr marL="572913" lvl="1" indent="-286457" algn="l">
              <a:lnSpc>
                <a:spcPts val="3715"/>
              </a:lnSpc>
              <a:buFont typeface="Arial"/>
              <a:buChar char="•"/>
            </a:pPr>
            <a:r>
              <a:rPr lang="en-US" sz="2653">
                <a:solidFill>
                  <a:srgbClr val="002B58"/>
                </a:solidFill>
                <a:latin typeface="Monda"/>
                <a:ea typeface="Monda"/>
                <a:cs typeface="Monda"/>
                <a:sym typeface="Monda"/>
              </a:rPr>
              <a:t>Design solutions aligned with real-world and societal needs</a:t>
            </a:r>
          </a:p>
          <a:p>
            <a:pPr marL="572913" lvl="1" indent="-286457" algn="l">
              <a:lnSpc>
                <a:spcPts val="3715"/>
              </a:lnSpc>
              <a:buFont typeface="Arial"/>
              <a:buChar char="•"/>
            </a:pPr>
            <a:r>
              <a:rPr lang="en-US" sz="2653">
                <a:solidFill>
                  <a:srgbClr val="002B58"/>
                </a:solidFill>
                <a:latin typeface="Monda"/>
                <a:ea typeface="Monda"/>
                <a:cs typeface="Monda"/>
                <a:sym typeface="Monda"/>
              </a:rPr>
              <a:t>Enhance teamwork, problem-solving, and presentation skills</a:t>
            </a:r>
          </a:p>
          <a:p>
            <a:pPr marL="572913" lvl="1" indent="-286457" algn="l">
              <a:lnSpc>
                <a:spcPts val="3715"/>
              </a:lnSpc>
              <a:buFont typeface="Arial"/>
              <a:buChar char="•"/>
            </a:pPr>
            <a:r>
              <a:rPr lang="en-US" sz="2653">
                <a:solidFill>
                  <a:srgbClr val="002B58"/>
                </a:solidFill>
                <a:latin typeface="Monda"/>
                <a:ea typeface="Monda"/>
                <a:cs typeface="Monda"/>
                <a:sym typeface="Monda"/>
              </a:rPr>
              <a:t>Demonstrate the proposed solution through models, simulations, or prototypes</a:t>
            </a:r>
          </a:p>
          <a:p>
            <a:pPr algn="l">
              <a:lnSpc>
                <a:spcPts val="3715"/>
              </a:lnSpc>
            </a:pPr>
            <a:endParaRPr lang="en-US" sz="2653">
              <a:solidFill>
                <a:srgbClr val="002B58"/>
              </a:solidFill>
              <a:latin typeface="Monda"/>
              <a:ea typeface="Monda"/>
              <a:cs typeface="Monda"/>
              <a:sym typeface="Monda"/>
            </a:endParaRPr>
          </a:p>
        </p:txBody>
      </p:sp>
      <p:sp>
        <p:nvSpPr>
          <p:cNvPr id="9" name="Freeform 9"/>
          <p:cNvSpPr/>
          <p:nvPr/>
        </p:nvSpPr>
        <p:spPr>
          <a:xfrm>
            <a:off x="8014722" y="192972"/>
            <a:ext cx="6725310" cy="1286216"/>
          </a:xfrm>
          <a:custGeom>
            <a:avLst/>
            <a:gdLst/>
            <a:ahLst/>
            <a:cxnLst/>
            <a:rect l="l" t="t" r="r" b="b"/>
            <a:pathLst>
              <a:path w="6725310" h="1286216">
                <a:moveTo>
                  <a:pt x="0" y="0"/>
                </a:moveTo>
                <a:lnTo>
                  <a:pt x="6725310" y="0"/>
                </a:lnTo>
                <a:lnTo>
                  <a:pt x="6725310" y="1286215"/>
                </a:lnTo>
                <a:lnTo>
                  <a:pt x="0" y="1286215"/>
                </a:lnTo>
                <a:lnTo>
                  <a:pt x="0" y="0"/>
                </a:lnTo>
                <a:close/>
              </a:path>
            </a:pathLst>
          </a:custGeom>
          <a:blipFill>
            <a:blip r:embed="rId7"/>
            <a:stretch>
              <a:fillRect/>
            </a:stretch>
          </a:blipFill>
        </p:spPr>
        <p:txBody>
          <a:bodyPr/>
          <a:lstStyle/>
          <a:p>
            <a:endParaRPr lang="en-IN"/>
          </a:p>
        </p:txBody>
      </p:sp>
      <p:sp>
        <p:nvSpPr>
          <p:cNvPr id="10" name="Freeform 10"/>
          <p:cNvSpPr/>
          <p:nvPr/>
        </p:nvSpPr>
        <p:spPr>
          <a:xfrm>
            <a:off x="5799084" y="0"/>
            <a:ext cx="1359331" cy="1479187"/>
          </a:xfrm>
          <a:custGeom>
            <a:avLst/>
            <a:gdLst/>
            <a:ahLst/>
            <a:cxnLst/>
            <a:rect l="l" t="t" r="r" b="b"/>
            <a:pathLst>
              <a:path w="1359331" h="1479187">
                <a:moveTo>
                  <a:pt x="0" y="0"/>
                </a:moveTo>
                <a:lnTo>
                  <a:pt x="1359331" y="0"/>
                </a:lnTo>
                <a:lnTo>
                  <a:pt x="1359331" y="1479187"/>
                </a:lnTo>
                <a:lnTo>
                  <a:pt x="0" y="1479187"/>
                </a:lnTo>
                <a:lnTo>
                  <a:pt x="0" y="0"/>
                </a:lnTo>
                <a:close/>
              </a:path>
            </a:pathLst>
          </a:custGeom>
          <a:blipFill>
            <a:blip r:embed="rId8"/>
            <a:stretch>
              <a:fillRect l="-1840" r="-834222"/>
            </a:stretch>
          </a:blipFill>
        </p:spPr>
        <p:txBody>
          <a:bodyPr/>
          <a:lstStyle/>
          <a:p>
            <a:endParaRPr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77" b="-777"/>
            </a:stretch>
          </a:blipFill>
        </p:spPr>
        <p:txBody>
          <a:bodyPr/>
          <a:lstStyle/>
          <a:p>
            <a:endParaRPr lang="en-IN"/>
          </a:p>
        </p:txBody>
      </p:sp>
      <p:sp>
        <p:nvSpPr>
          <p:cNvPr id="3" name="Freeform 3"/>
          <p:cNvSpPr/>
          <p:nvPr/>
        </p:nvSpPr>
        <p:spPr>
          <a:xfrm flipH="1">
            <a:off x="10273278" y="5039691"/>
            <a:ext cx="9295205" cy="5948931"/>
          </a:xfrm>
          <a:custGeom>
            <a:avLst/>
            <a:gdLst/>
            <a:ahLst/>
            <a:cxnLst/>
            <a:rect l="l" t="t" r="r" b="b"/>
            <a:pathLst>
              <a:path w="9295205" h="5948931">
                <a:moveTo>
                  <a:pt x="9295205" y="0"/>
                </a:moveTo>
                <a:lnTo>
                  <a:pt x="0" y="0"/>
                </a:lnTo>
                <a:lnTo>
                  <a:pt x="0" y="5948932"/>
                </a:lnTo>
                <a:lnTo>
                  <a:pt x="9295205" y="5948932"/>
                </a:lnTo>
                <a:lnTo>
                  <a:pt x="929520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N"/>
          </a:p>
        </p:txBody>
      </p:sp>
      <p:sp>
        <p:nvSpPr>
          <p:cNvPr id="4" name="Freeform 4"/>
          <p:cNvSpPr/>
          <p:nvPr/>
        </p:nvSpPr>
        <p:spPr>
          <a:xfrm flipV="1">
            <a:off x="-1280483" y="-701623"/>
            <a:ext cx="9295205" cy="5948931"/>
          </a:xfrm>
          <a:custGeom>
            <a:avLst/>
            <a:gdLst/>
            <a:ahLst/>
            <a:cxnLst/>
            <a:rect l="l" t="t" r="r" b="b"/>
            <a:pathLst>
              <a:path w="9295205" h="5948931">
                <a:moveTo>
                  <a:pt x="0" y="5948932"/>
                </a:moveTo>
                <a:lnTo>
                  <a:pt x="9295205" y="5948932"/>
                </a:lnTo>
                <a:lnTo>
                  <a:pt x="9295205" y="0"/>
                </a:lnTo>
                <a:lnTo>
                  <a:pt x="0" y="0"/>
                </a:lnTo>
                <a:lnTo>
                  <a:pt x="0" y="594893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N"/>
          </a:p>
        </p:txBody>
      </p:sp>
      <p:sp>
        <p:nvSpPr>
          <p:cNvPr id="5" name="Freeform 5"/>
          <p:cNvSpPr/>
          <p:nvPr/>
        </p:nvSpPr>
        <p:spPr>
          <a:xfrm>
            <a:off x="14790631" y="-3420266"/>
            <a:ext cx="5568589" cy="7775011"/>
          </a:xfrm>
          <a:custGeom>
            <a:avLst/>
            <a:gdLst/>
            <a:ahLst/>
            <a:cxnLst/>
            <a:rect l="l" t="t" r="r" b="b"/>
            <a:pathLst>
              <a:path w="5568589" h="7775011">
                <a:moveTo>
                  <a:pt x="0" y="0"/>
                </a:moveTo>
                <a:lnTo>
                  <a:pt x="5568589" y="0"/>
                </a:lnTo>
                <a:lnTo>
                  <a:pt x="5568589" y="7775011"/>
                </a:lnTo>
                <a:lnTo>
                  <a:pt x="0" y="77750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a:p>
        </p:txBody>
      </p:sp>
      <p:sp>
        <p:nvSpPr>
          <p:cNvPr id="6" name="Freeform 6"/>
          <p:cNvSpPr/>
          <p:nvPr/>
        </p:nvSpPr>
        <p:spPr>
          <a:xfrm>
            <a:off x="-646086" y="6399494"/>
            <a:ext cx="5568589" cy="7775011"/>
          </a:xfrm>
          <a:custGeom>
            <a:avLst/>
            <a:gdLst/>
            <a:ahLst/>
            <a:cxnLst/>
            <a:rect l="l" t="t" r="r" b="b"/>
            <a:pathLst>
              <a:path w="5568589" h="7775011">
                <a:moveTo>
                  <a:pt x="0" y="0"/>
                </a:moveTo>
                <a:lnTo>
                  <a:pt x="5568589" y="0"/>
                </a:lnTo>
                <a:lnTo>
                  <a:pt x="5568589" y="7775012"/>
                </a:lnTo>
                <a:lnTo>
                  <a:pt x="0" y="77750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a:p>
        </p:txBody>
      </p:sp>
      <p:sp>
        <p:nvSpPr>
          <p:cNvPr id="7" name="TextBox 7"/>
          <p:cNvSpPr txBox="1"/>
          <p:nvPr/>
        </p:nvSpPr>
        <p:spPr>
          <a:xfrm>
            <a:off x="3873334" y="4297595"/>
            <a:ext cx="10541331" cy="6261009"/>
          </a:xfrm>
          <a:prstGeom prst="rect">
            <a:avLst/>
          </a:prstGeom>
        </p:spPr>
        <p:txBody>
          <a:bodyPr lIns="0" tIns="0" rIns="0" bIns="0" rtlCol="0" anchor="t">
            <a:spAutoFit/>
          </a:bodyPr>
          <a:lstStyle/>
          <a:p>
            <a:pPr marL="702450" lvl="1" indent="-351225" algn="l">
              <a:lnSpc>
                <a:spcPts val="4555"/>
              </a:lnSpc>
              <a:buFont typeface="Arial"/>
              <a:buChar char="•"/>
            </a:pPr>
            <a:r>
              <a:rPr lang="en-US" sz="3253">
                <a:solidFill>
                  <a:srgbClr val="002B58"/>
                </a:solidFill>
                <a:latin typeface="Monda"/>
                <a:ea typeface="Monda"/>
                <a:cs typeface="Monda"/>
                <a:sym typeface="Monda"/>
              </a:rPr>
              <a:t>Understand and analyze the problem statement</a:t>
            </a:r>
          </a:p>
          <a:p>
            <a:pPr marL="702450" lvl="1" indent="-351225" algn="l">
              <a:lnSpc>
                <a:spcPts val="4555"/>
              </a:lnSpc>
              <a:buFont typeface="Arial"/>
              <a:buChar char="•"/>
            </a:pPr>
            <a:r>
              <a:rPr lang="en-US" sz="3253">
                <a:solidFill>
                  <a:srgbClr val="002B58"/>
                </a:solidFill>
                <a:latin typeface="Monda"/>
                <a:ea typeface="Monda"/>
                <a:cs typeface="Monda"/>
                <a:sym typeface="Monda"/>
              </a:rPr>
              <a:t>Review relevant background information and existing solutions</a:t>
            </a:r>
          </a:p>
          <a:p>
            <a:pPr marL="702450" lvl="1" indent="-351225" algn="l">
              <a:lnSpc>
                <a:spcPts val="4555"/>
              </a:lnSpc>
              <a:buFont typeface="Arial"/>
              <a:buChar char="•"/>
            </a:pPr>
            <a:r>
              <a:rPr lang="en-US" sz="3253">
                <a:solidFill>
                  <a:srgbClr val="002B58"/>
                </a:solidFill>
                <a:latin typeface="Monda"/>
                <a:ea typeface="Monda"/>
                <a:cs typeface="Monda"/>
                <a:sym typeface="Monda"/>
              </a:rPr>
              <a:t>Define objectives and success criteria</a:t>
            </a:r>
          </a:p>
          <a:p>
            <a:pPr marL="702450" lvl="1" indent="-351225" algn="l">
              <a:lnSpc>
                <a:spcPts val="4555"/>
              </a:lnSpc>
              <a:buFont typeface="Arial"/>
              <a:buChar char="•"/>
            </a:pPr>
            <a:r>
              <a:rPr lang="en-US" sz="3253">
                <a:solidFill>
                  <a:srgbClr val="002B58"/>
                </a:solidFill>
                <a:latin typeface="Monda"/>
                <a:ea typeface="Monda"/>
                <a:cs typeface="Monda"/>
                <a:sym typeface="Monda"/>
              </a:rPr>
              <a:t>Develop concepts and possible solution approaches</a:t>
            </a:r>
          </a:p>
          <a:p>
            <a:pPr marL="702450" lvl="1" indent="-351225" algn="l">
              <a:lnSpc>
                <a:spcPts val="4555"/>
              </a:lnSpc>
              <a:buFont typeface="Arial"/>
              <a:buChar char="•"/>
            </a:pPr>
            <a:r>
              <a:rPr lang="en-US" sz="3253">
                <a:solidFill>
                  <a:srgbClr val="002B58"/>
                </a:solidFill>
                <a:latin typeface="Monda"/>
                <a:ea typeface="Monda"/>
                <a:cs typeface="Monda"/>
                <a:sym typeface="Monda"/>
              </a:rPr>
              <a:t>Select the most feasible and effective solution</a:t>
            </a:r>
          </a:p>
          <a:p>
            <a:pPr marL="702450" lvl="1" indent="-351225" algn="l">
              <a:lnSpc>
                <a:spcPts val="4555"/>
              </a:lnSpc>
              <a:buFont typeface="Arial"/>
              <a:buChar char="•"/>
            </a:pPr>
            <a:r>
              <a:rPr lang="en-US" sz="3253">
                <a:solidFill>
                  <a:srgbClr val="002B58"/>
                </a:solidFill>
                <a:latin typeface="Monda"/>
                <a:ea typeface="Monda"/>
                <a:cs typeface="Monda"/>
                <a:sym typeface="Monda"/>
              </a:rPr>
              <a:t>Design and implement the proposed solution</a:t>
            </a:r>
          </a:p>
          <a:p>
            <a:pPr marL="702450" lvl="1" indent="-351225" algn="l">
              <a:lnSpc>
                <a:spcPts val="4555"/>
              </a:lnSpc>
              <a:buFont typeface="Arial"/>
              <a:buChar char="•"/>
            </a:pPr>
            <a:r>
              <a:rPr lang="en-US" sz="3253">
                <a:solidFill>
                  <a:srgbClr val="002B58"/>
                </a:solidFill>
                <a:latin typeface="Monda"/>
                <a:ea typeface="Monda"/>
                <a:cs typeface="Monda"/>
                <a:sym typeface="Monda"/>
              </a:rPr>
              <a:t>Test, evaluate, and refine the solution</a:t>
            </a:r>
          </a:p>
          <a:p>
            <a:pPr marL="702450" lvl="1" indent="-351225" algn="l">
              <a:lnSpc>
                <a:spcPts val="4555"/>
              </a:lnSpc>
              <a:buFont typeface="Arial"/>
              <a:buChar char="•"/>
            </a:pPr>
            <a:r>
              <a:rPr lang="en-US" sz="3253">
                <a:solidFill>
                  <a:srgbClr val="002B58"/>
                </a:solidFill>
                <a:latin typeface="Monda"/>
                <a:ea typeface="Monda"/>
                <a:cs typeface="Monda"/>
                <a:sym typeface="Monda"/>
              </a:rPr>
              <a:t>Document results and present outcomes</a:t>
            </a:r>
          </a:p>
          <a:p>
            <a:pPr algn="l">
              <a:lnSpc>
                <a:spcPts val="4555"/>
              </a:lnSpc>
            </a:pPr>
            <a:endParaRPr lang="en-US" sz="3253">
              <a:solidFill>
                <a:srgbClr val="002B58"/>
              </a:solidFill>
              <a:latin typeface="Monda"/>
              <a:ea typeface="Monda"/>
              <a:cs typeface="Monda"/>
              <a:sym typeface="Monda"/>
            </a:endParaRPr>
          </a:p>
        </p:txBody>
      </p:sp>
      <p:sp>
        <p:nvSpPr>
          <p:cNvPr id="8" name="TextBox 8"/>
          <p:cNvSpPr txBox="1"/>
          <p:nvPr/>
        </p:nvSpPr>
        <p:spPr>
          <a:xfrm>
            <a:off x="4307884" y="1748096"/>
            <a:ext cx="9672231" cy="1371231"/>
          </a:xfrm>
          <a:prstGeom prst="rect">
            <a:avLst/>
          </a:prstGeom>
        </p:spPr>
        <p:txBody>
          <a:bodyPr lIns="0" tIns="0" rIns="0" bIns="0" rtlCol="0" anchor="t">
            <a:spAutoFit/>
          </a:bodyPr>
          <a:lstStyle/>
          <a:p>
            <a:pPr algn="ctr">
              <a:lnSpc>
                <a:spcPts val="11248"/>
              </a:lnSpc>
            </a:pPr>
            <a:r>
              <a:rPr lang="en-US" sz="8034" b="1">
                <a:solidFill>
                  <a:srgbClr val="002B58"/>
                </a:solidFill>
                <a:latin typeface="Monda Bold"/>
                <a:ea typeface="Monda Bold"/>
                <a:cs typeface="Monda Bold"/>
                <a:sym typeface="Monda Bold"/>
              </a:rPr>
              <a:t>METHODOLOGY</a:t>
            </a:r>
          </a:p>
        </p:txBody>
      </p:sp>
      <p:sp>
        <p:nvSpPr>
          <p:cNvPr id="9" name="Freeform 9"/>
          <p:cNvSpPr/>
          <p:nvPr/>
        </p:nvSpPr>
        <p:spPr>
          <a:xfrm>
            <a:off x="3464798" y="3427288"/>
            <a:ext cx="587071" cy="650760"/>
          </a:xfrm>
          <a:custGeom>
            <a:avLst/>
            <a:gdLst/>
            <a:ahLst/>
            <a:cxnLst/>
            <a:rect l="l" t="t" r="r" b="b"/>
            <a:pathLst>
              <a:path w="587071" h="650760">
                <a:moveTo>
                  <a:pt x="0" y="0"/>
                </a:moveTo>
                <a:lnTo>
                  <a:pt x="587072" y="0"/>
                </a:lnTo>
                <a:lnTo>
                  <a:pt x="587072" y="650760"/>
                </a:lnTo>
                <a:lnTo>
                  <a:pt x="0" y="6507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N"/>
          </a:p>
        </p:txBody>
      </p:sp>
      <p:sp>
        <p:nvSpPr>
          <p:cNvPr id="10" name="TextBox 10"/>
          <p:cNvSpPr txBox="1"/>
          <p:nvPr/>
        </p:nvSpPr>
        <p:spPr>
          <a:xfrm>
            <a:off x="4249623" y="3260672"/>
            <a:ext cx="9086970" cy="879217"/>
          </a:xfrm>
          <a:prstGeom prst="rect">
            <a:avLst/>
          </a:prstGeom>
        </p:spPr>
        <p:txBody>
          <a:bodyPr lIns="0" tIns="0" rIns="0" bIns="0" rtlCol="0" anchor="t">
            <a:spAutoFit/>
          </a:bodyPr>
          <a:lstStyle/>
          <a:p>
            <a:pPr algn="l">
              <a:lnSpc>
                <a:spcPts val="7189"/>
              </a:lnSpc>
            </a:pPr>
            <a:r>
              <a:rPr lang="en-US" sz="5135" b="1">
                <a:solidFill>
                  <a:srgbClr val="002B58"/>
                </a:solidFill>
                <a:latin typeface="Monda Bold"/>
                <a:ea typeface="Monda Bold"/>
                <a:cs typeface="Monda Bold"/>
                <a:sym typeface="Monda Bold"/>
              </a:rPr>
              <a:t>RESEARCH APPROACH</a:t>
            </a:r>
          </a:p>
        </p:txBody>
      </p:sp>
      <p:sp>
        <p:nvSpPr>
          <p:cNvPr id="11" name="Freeform 11"/>
          <p:cNvSpPr/>
          <p:nvPr/>
        </p:nvSpPr>
        <p:spPr>
          <a:xfrm>
            <a:off x="8014722" y="192972"/>
            <a:ext cx="6725310" cy="1286216"/>
          </a:xfrm>
          <a:custGeom>
            <a:avLst/>
            <a:gdLst/>
            <a:ahLst/>
            <a:cxnLst/>
            <a:rect l="l" t="t" r="r" b="b"/>
            <a:pathLst>
              <a:path w="6725310" h="1286216">
                <a:moveTo>
                  <a:pt x="0" y="0"/>
                </a:moveTo>
                <a:lnTo>
                  <a:pt x="6725310" y="0"/>
                </a:lnTo>
                <a:lnTo>
                  <a:pt x="6725310" y="1286215"/>
                </a:lnTo>
                <a:lnTo>
                  <a:pt x="0" y="1286215"/>
                </a:lnTo>
                <a:lnTo>
                  <a:pt x="0" y="0"/>
                </a:lnTo>
                <a:close/>
              </a:path>
            </a:pathLst>
          </a:custGeom>
          <a:blipFill>
            <a:blip r:embed="rId9"/>
            <a:stretch>
              <a:fillRect/>
            </a:stretch>
          </a:blipFill>
        </p:spPr>
        <p:txBody>
          <a:bodyPr/>
          <a:lstStyle/>
          <a:p>
            <a:endParaRPr lang="en-IN"/>
          </a:p>
        </p:txBody>
      </p:sp>
      <p:sp>
        <p:nvSpPr>
          <p:cNvPr id="12" name="Freeform 12"/>
          <p:cNvSpPr/>
          <p:nvPr/>
        </p:nvSpPr>
        <p:spPr>
          <a:xfrm>
            <a:off x="5799084" y="0"/>
            <a:ext cx="1359331" cy="1479187"/>
          </a:xfrm>
          <a:custGeom>
            <a:avLst/>
            <a:gdLst/>
            <a:ahLst/>
            <a:cxnLst/>
            <a:rect l="l" t="t" r="r" b="b"/>
            <a:pathLst>
              <a:path w="1359331" h="1479187">
                <a:moveTo>
                  <a:pt x="0" y="0"/>
                </a:moveTo>
                <a:lnTo>
                  <a:pt x="1359331" y="0"/>
                </a:lnTo>
                <a:lnTo>
                  <a:pt x="1359331" y="1479187"/>
                </a:lnTo>
                <a:lnTo>
                  <a:pt x="0" y="1479187"/>
                </a:lnTo>
                <a:lnTo>
                  <a:pt x="0" y="0"/>
                </a:lnTo>
                <a:close/>
              </a:path>
            </a:pathLst>
          </a:custGeom>
          <a:blipFill>
            <a:blip r:embed="rId10"/>
            <a:stretch>
              <a:fillRect l="-1840" r="-834222"/>
            </a:stretch>
          </a:blipFill>
        </p:spPr>
        <p:txBody>
          <a:bodyPr/>
          <a:lstStyle/>
          <a:p>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77" b="-777"/>
            </a:stretch>
          </a:blipFill>
        </p:spPr>
        <p:txBody>
          <a:bodyPr/>
          <a:lstStyle/>
          <a:p>
            <a:endParaRPr lang="en-IN"/>
          </a:p>
        </p:txBody>
      </p:sp>
      <p:sp>
        <p:nvSpPr>
          <p:cNvPr id="3" name="Freeform 3"/>
          <p:cNvSpPr/>
          <p:nvPr/>
        </p:nvSpPr>
        <p:spPr>
          <a:xfrm flipH="1">
            <a:off x="10273278" y="5039691"/>
            <a:ext cx="9295205" cy="5948931"/>
          </a:xfrm>
          <a:custGeom>
            <a:avLst/>
            <a:gdLst/>
            <a:ahLst/>
            <a:cxnLst/>
            <a:rect l="l" t="t" r="r" b="b"/>
            <a:pathLst>
              <a:path w="9295205" h="5948931">
                <a:moveTo>
                  <a:pt x="9295205" y="0"/>
                </a:moveTo>
                <a:lnTo>
                  <a:pt x="0" y="0"/>
                </a:lnTo>
                <a:lnTo>
                  <a:pt x="0" y="5948932"/>
                </a:lnTo>
                <a:lnTo>
                  <a:pt x="9295205" y="5948932"/>
                </a:lnTo>
                <a:lnTo>
                  <a:pt x="929520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N"/>
          </a:p>
        </p:txBody>
      </p:sp>
      <p:sp>
        <p:nvSpPr>
          <p:cNvPr id="4" name="Freeform 4"/>
          <p:cNvSpPr/>
          <p:nvPr/>
        </p:nvSpPr>
        <p:spPr>
          <a:xfrm flipV="1">
            <a:off x="-1280483" y="-701623"/>
            <a:ext cx="9295205" cy="5948931"/>
          </a:xfrm>
          <a:custGeom>
            <a:avLst/>
            <a:gdLst/>
            <a:ahLst/>
            <a:cxnLst/>
            <a:rect l="l" t="t" r="r" b="b"/>
            <a:pathLst>
              <a:path w="9295205" h="5948931">
                <a:moveTo>
                  <a:pt x="0" y="5948932"/>
                </a:moveTo>
                <a:lnTo>
                  <a:pt x="9295205" y="5948932"/>
                </a:lnTo>
                <a:lnTo>
                  <a:pt x="9295205" y="0"/>
                </a:lnTo>
                <a:lnTo>
                  <a:pt x="0" y="0"/>
                </a:lnTo>
                <a:lnTo>
                  <a:pt x="0" y="594893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N"/>
          </a:p>
        </p:txBody>
      </p:sp>
      <p:sp>
        <p:nvSpPr>
          <p:cNvPr id="5" name="Freeform 5"/>
          <p:cNvSpPr/>
          <p:nvPr/>
        </p:nvSpPr>
        <p:spPr>
          <a:xfrm>
            <a:off x="14790631" y="-3420266"/>
            <a:ext cx="5568589" cy="7775011"/>
          </a:xfrm>
          <a:custGeom>
            <a:avLst/>
            <a:gdLst/>
            <a:ahLst/>
            <a:cxnLst/>
            <a:rect l="l" t="t" r="r" b="b"/>
            <a:pathLst>
              <a:path w="5568589" h="7775011">
                <a:moveTo>
                  <a:pt x="0" y="0"/>
                </a:moveTo>
                <a:lnTo>
                  <a:pt x="5568589" y="0"/>
                </a:lnTo>
                <a:lnTo>
                  <a:pt x="5568589" y="7775011"/>
                </a:lnTo>
                <a:lnTo>
                  <a:pt x="0" y="77750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a:p>
        </p:txBody>
      </p:sp>
      <p:sp>
        <p:nvSpPr>
          <p:cNvPr id="6" name="Freeform 6"/>
          <p:cNvSpPr/>
          <p:nvPr/>
        </p:nvSpPr>
        <p:spPr>
          <a:xfrm>
            <a:off x="-646086" y="6399494"/>
            <a:ext cx="5568589" cy="7775011"/>
          </a:xfrm>
          <a:custGeom>
            <a:avLst/>
            <a:gdLst/>
            <a:ahLst/>
            <a:cxnLst/>
            <a:rect l="l" t="t" r="r" b="b"/>
            <a:pathLst>
              <a:path w="5568589" h="7775011">
                <a:moveTo>
                  <a:pt x="0" y="0"/>
                </a:moveTo>
                <a:lnTo>
                  <a:pt x="5568589" y="0"/>
                </a:lnTo>
                <a:lnTo>
                  <a:pt x="5568589" y="7775012"/>
                </a:lnTo>
                <a:lnTo>
                  <a:pt x="0" y="77750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a:p>
        </p:txBody>
      </p:sp>
      <p:sp>
        <p:nvSpPr>
          <p:cNvPr id="7" name="TextBox 7"/>
          <p:cNvSpPr txBox="1"/>
          <p:nvPr/>
        </p:nvSpPr>
        <p:spPr>
          <a:xfrm>
            <a:off x="1572889" y="4017672"/>
            <a:ext cx="9440874" cy="4177665"/>
          </a:xfrm>
          <a:prstGeom prst="rect">
            <a:avLst/>
          </a:prstGeom>
        </p:spPr>
        <p:txBody>
          <a:bodyPr lIns="0" tIns="0" rIns="0" bIns="0" rtlCol="0" anchor="t">
            <a:spAutoFit/>
          </a:bodyPr>
          <a:lstStyle/>
          <a:p>
            <a:pPr marL="518160" lvl="1" indent="-259080" algn="l">
              <a:lnSpc>
                <a:spcPts val="3359"/>
              </a:lnSpc>
              <a:buFont typeface="Arial"/>
              <a:buChar char="•"/>
            </a:pPr>
            <a:r>
              <a:rPr lang="en-US" sz="2400">
                <a:solidFill>
                  <a:srgbClr val="002B58"/>
                </a:solidFill>
                <a:latin typeface="Monda"/>
                <a:ea typeface="Monda"/>
                <a:cs typeface="Monda"/>
                <a:sym typeface="Monda"/>
              </a:rPr>
              <a:t>Developed a workable solution addressing the identified problem</a:t>
            </a:r>
          </a:p>
          <a:p>
            <a:pPr marL="518160" lvl="1" indent="-259080" algn="l">
              <a:lnSpc>
                <a:spcPts val="3359"/>
              </a:lnSpc>
              <a:buFont typeface="Arial"/>
              <a:buChar char="•"/>
            </a:pPr>
            <a:r>
              <a:rPr lang="en-US" sz="2400">
                <a:solidFill>
                  <a:srgbClr val="002B58"/>
                </a:solidFill>
                <a:latin typeface="Monda"/>
                <a:ea typeface="Monda"/>
                <a:cs typeface="Monda"/>
                <a:sym typeface="Monda"/>
              </a:rPr>
              <a:t>Achieved the defined project objectives successfully</a:t>
            </a:r>
          </a:p>
          <a:p>
            <a:pPr marL="518160" lvl="1" indent="-259080" algn="l">
              <a:lnSpc>
                <a:spcPts val="3359"/>
              </a:lnSpc>
              <a:buFont typeface="Arial"/>
              <a:buChar char="•"/>
            </a:pPr>
            <a:r>
              <a:rPr lang="en-US" sz="2400">
                <a:solidFill>
                  <a:srgbClr val="002B58"/>
                </a:solidFill>
                <a:latin typeface="Monda"/>
                <a:ea typeface="Monda"/>
                <a:cs typeface="Monda"/>
                <a:sym typeface="Monda"/>
              </a:rPr>
              <a:t>Improved efficiency, performance, or impact compared to existing approaches</a:t>
            </a:r>
          </a:p>
          <a:p>
            <a:pPr marL="518160" lvl="1" indent="-259080" algn="l">
              <a:lnSpc>
                <a:spcPts val="3359"/>
              </a:lnSpc>
              <a:buFont typeface="Arial"/>
              <a:buChar char="•"/>
            </a:pPr>
            <a:r>
              <a:rPr lang="en-US" sz="2400">
                <a:solidFill>
                  <a:srgbClr val="002B58"/>
                </a:solidFill>
                <a:latin typeface="Monda"/>
                <a:ea typeface="Monda"/>
                <a:cs typeface="Monda"/>
                <a:sym typeface="Monda"/>
              </a:rPr>
              <a:t>Validated the solution through testing, simulation, or demonstration</a:t>
            </a:r>
          </a:p>
          <a:p>
            <a:pPr marL="518160" lvl="1" indent="-259080" algn="l">
              <a:lnSpc>
                <a:spcPts val="3359"/>
              </a:lnSpc>
              <a:buFont typeface="Arial"/>
              <a:buChar char="•"/>
            </a:pPr>
            <a:r>
              <a:rPr lang="en-US" sz="2400">
                <a:solidFill>
                  <a:srgbClr val="002B58"/>
                </a:solidFill>
                <a:latin typeface="Monda"/>
                <a:ea typeface="Monda"/>
                <a:cs typeface="Monda"/>
                <a:sym typeface="Monda"/>
              </a:rPr>
              <a:t>Identified strengths and limitations of the proposed solution</a:t>
            </a:r>
          </a:p>
          <a:p>
            <a:pPr marL="518160" lvl="1" indent="-259080" algn="l">
              <a:lnSpc>
                <a:spcPts val="3359"/>
              </a:lnSpc>
              <a:buFont typeface="Arial"/>
              <a:buChar char="•"/>
            </a:pPr>
            <a:r>
              <a:rPr lang="en-US" sz="2400">
                <a:solidFill>
                  <a:srgbClr val="002B58"/>
                </a:solidFill>
                <a:latin typeface="Monda"/>
                <a:ea typeface="Monda"/>
                <a:cs typeface="Monda"/>
                <a:sym typeface="Monda"/>
              </a:rPr>
              <a:t>Generated insights for further improvement and future work</a:t>
            </a:r>
          </a:p>
          <a:p>
            <a:pPr algn="l">
              <a:lnSpc>
                <a:spcPts val="3359"/>
              </a:lnSpc>
            </a:pPr>
            <a:endParaRPr lang="en-US" sz="2400">
              <a:solidFill>
                <a:srgbClr val="002B58"/>
              </a:solidFill>
              <a:latin typeface="Monda"/>
              <a:ea typeface="Monda"/>
              <a:cs typeface="Monda"/>
              <a:sym typeface="Monda"/>
            </a:endParaRPr>
          </a:p>
        </p:txBody>
      </p:sp>
      <p:sp>
        <p:nvSpPr>
          <p:cNvPr id="8" name="TextBox 8"/>
          <p:cNvSpPr txBox="1"/>
          <p:nvPr/>
        </p:nvSpPr>
        <p:spPr>
          <a:xfrm>
            <a:off x="4307884" y="2151444"/>
            <a:ext cx="9672231" cy="1371231"/>
          </a:xfrm>
          <a:prstGeom prst="rect">
            <a:avLst/>
          </a:prstGeom>
        </p:spPr>
        <p:txBody>
          <a:bodyPr lIns="0" tIns="0" rIns="0" bIns="0" rtlCol="0" anchor="t">
            <a:spAutoFit/>
          </a:bodyPr>
          <a:lstStyle/>
          <a:p>
            <a:pPr algn="ctr">
              <a:lnSpc>
                <a:spcPts val="11248"/>
              </a:lnSpc>
            </a:pPr>
            <a:r>
              <a:rPr lang="en-US" sz="8034" b="1">
                <a:solidFill>
                  <a:srgbClr val="002B58"/>
                </a:solidFill>
                <a:latin typeface="Monda Bold"/>
                <a:ea typeface="Monda Bold"/>
                <a:cs typeface="Monda Bold"/>
                <a:sym typeface="Monda Bold"/>
              </a:rPr>
              <a:t>RESULT</a:t>
            </a:r>
          </a:p>
        </p:txBody>
      </p:sp>
      <p:pic>
        <p:nvPicPr>
          <p:cNvPr id="9" name="Picture 9"/>
          <p:cNvPicPr>
            <a:picLocks noChangeAspect="1"/>
          </p:cNvPicPr>
          <p:nvPr/>
        </p:nvPicPr>
        <p:blipFill>
          <a:blip r:embed="rId7"/>
          <a:stretch>
            <a:fillRect/>
          </a:stretch>
        </p:blipFill>
        <p:spPr>
          <a:xfrm>
            <a:off x="11242190" y="3639977"/>
            <a:ext cx="5475852" cy="4830501"/>
          </a:xfrm>
          <a:prstGeom prst="rect">
            <a:avLst/>
          </a:prstGeom>
        </p:spPr>
      </p:pic>
      <p:sp>
        <p:nvSpPr>
          <p:cNvPr id="10" name="Freeform 10"/>
          <p:cNvSpPr/>
          <p:nvPr/>
        </p:nvSpPr>
        <p:spPr>
          <a:xfrm>
            <a:off x="8014722" y="192972"/>
            <a:ext cx="6725310" cy="1286216"/>
          </a:xfrm>
          <a:custGeom>
            <a:avLst/>
            <a:gdLst/>
            <a:ahLst/>
            <a:cxnLst/>
            <a:rect l="l" t="t" r="r" b="b"/>
            <a:pathLst>
              <a:path w="6725310" h="1286216">
                <a:moveTo>
                  <a:pt x="0" y="0"/>
                </a:moveTo>
                <a:lnTo>
                  <a:pt x="6725310" y="0"/>
                </a:lnTo>
                <a:lnTo>
                  <a:pt x="6725310" y="1286215"/>
                </a:lnTo>
                <a:lnTo>
                  <a:pt x="0" y="1286215"/>
                </a:lnTo>
                <a:lnTo>
                  <a:pt x="0" y="0"/>
                </a:lnTo>
                <a:close/>
              </a:path>
            </a:pathLst>
          </a:custGeom>
          <a:blipFill>
            <a:blip r:embed="rId8"/>
            <a:stretch>
              <a:fillRect/>
            </a:stretch>
          </a:blipFill>
        </p:spPr>
        <p:txBody>
          <a:bodyPr/>
          <a:lstStyle/>
          <a:p>
            <a:endParaRPr lang="en-IN"/>
          </a:p>
        </p:txBody>
      </p:sp>
      <p:sp>
        <p:nvSpPr>
          <p:cNvPr id="11" name="Freeform 11"/>
          <p:cNvSpPr/>
          <p:nvPr/>
        </p:nvSpPr>
        <p:spPr>
          <a:xfrm>
            <a:off x="5799084" y="0"/>
            <a:ext cx="1359331" cy="1479187"/>
          </a:xfrm>
          <a:custGeom>
            <a:avLst/>
            <a:gdLst/>
            <a:ahLst/>
            <a:cxnLst/>
            <a:rect l="l" t="t" r="r" b="b"/>
            <a:pathLst>
              <a:path w="1359331" h="1479187">
                <a:moveTo>
                  <a:pt x="0" y="0"/>
                </a:moveTo>
                <a:lnTo>
                  <a:pt x="1359331" y="0"/>
                </a:lnTo>
                <a:lnTo>
                  <a:pt x="1359331" y="1479187"/>
                </a:lnTo>
                <a:lnTo>
                  <a:pt x="0" y="1479187"/>
                </a:lnTo>
                <a:lnTo>
                  <a:pt x="0" y="0"/>
                </a:lnTo>
                <a:close/>
              </a:path>
            </a:pathLst>
          </a:custGeom>
          <a:blipFill>
            <a:blip r:embed="rId9"/>
            <a:stretch>
              <a:fillRect l="-1840" r="-834222"/>
            </a:stretch>
          </a:blipFill>
        </p:spPr>
        <p:txBody>
          <a:bodyPr/>
          <a:lstStyle/>
          <a:p>
            <a:endParaRPr lang="en-I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77" b="-777"/>
            </a:stretch>
          </a:blipFill>
        </p:spPr>
        <p:txBody>
          <a:bodyPr/>
          <a:lstStyle/>
          <a:p>
            <a:endParaRPr lang="en-IN"/>
          </a:p>
        </p:txBody>
      </p:sp>
      <p:sp>
        <p:nvSpPr>
          <p:cNvPr id="3" name="Freeform 3"/>
          <p:cNvSpPr/>
          <p:nvPr/>
        </p:nvSpPr>
        <p:spPr>
          <a:xfrm flipH="1">
            <a:off x="10273278" y="5039691"/>
            <a:ext cx="9295205" cy="5948931"/>
          </a:xfrm>
          <a:custGeom>
            <a:avLst/>
            <a:gdLst/>
            <a:ahLst/>
            <a:cxnLst/>
            <a:rect l="l" t="t" r="r" b="b"/>
            <a:pathLst>
              <a:path w="9295205" h="5948931">
                <a:moveTo>
                  <a:pt x="9295205" y="0"/>
                </a:moveTo>
                <a:lnTo>
                  <a:pt x="0" y="0"/>
                </a:lnTo>
                <a:lnTo>
                  <a:pt x="0" y="5948932"/>
                </a:lnTo>
                <a:lnTo>
                  <a:pt x="9295205" y="5948932"/>
                </a:lnTo>
                <a:lnTo>
                  <a:pt x="929520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N"/>
          </a:p>
        </p:txBody>
      </p:sp>
      <p:sp>
        <p:nvSpPr>
          <p:cNvPr id="4" name="Freeform 4"/>
          <p:cNvSpPr/>
          <p:nvPr/>
        </p:nvSpPr>
        <p:spPr>
          <a:xfrm flipV="1">
            <a:off x="-1280483" y="-701623"/>
            <a:ext cx="9295205" cy="5948931"/>
          </a:xfrm>
          <a:custGeom>
            <a:avLst/>
            <a:gdLst/>
            <a:ahLst/>
            <a:cxnLst/>
            <a:rect l="l" t="t" r="r" b="b"/>
            <a:pathLst>
              <a:path w="9295205" h="5948931">
                <a:moveTo>
                  <a:pt x="0" y="5948932"/>
                </a:moveTo>
                <a:lnTo>
                  <a:pt x="9295205" y="5948932"/>
                </a:lnTo>
                <a:lnTo>
                  <a:pt x="9295205" y="0"/>
                </a:lnTo>
                <a:lnTo>
                  <a:pt x="0" y="0"/>
                </a:lnTo>
                <a:lnTo>
                  <a:pt x="0" y="594893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N"/>
          </a:p>
        </p:txBody>
      </p:sp>
      <p:sp>
        <p:nvSpPr>
          <p:cNvPr id="5" name="Freeform 5"/>
          <p:cNvSpPr/>
          <p:nvPr/>
        </p:nvSpPr>
        <p:spPr>
          <a:xfrm>
            <a:off x="14790631" y="-3420266"/>
            <a:ext cx="5568589" cy="7775011"/>
          </a:xfrm>
          <a:custGeom>
            <a:avLst/>
            <a:gdLst/>
            <a:ahLst/>
            <a:cxnLst/>
            <a:rect l="l" t="t" r="r" b="b"/>
            <a:pathLst>
              <a:path w="5568589" h="7775011">
                <a:moveTo>
                  <a:pt x="0" y="0"/>
                </a:moveTo>
                <a:lnTo>
                  <a:pt x="5568589" y="0"/>
                </a:lnTo>
                <a:lnTo>
                  <a:pt x="5568589" y="7775011"/>
                </a:lnTo>
                <a:lnTo>
                  <a:pt x="0" y="77750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a:p>
        </p:txBody>
      </p:sp>
      <p:sp>
        <p:nvSpPr>
          <p:cNvPr id="6" name="Freeform 6"/>
          <p:cNvSpPr/>
          <p:nvPr/>
        </p:nvSpPr>
        <p:spPr>
          <a:xfrm>
            <a:off x="-646086" y="6399494"/>
            <a:ext cx="5568589" cy="7775011"/>
          </a:xfrm>
          <a:custGeom>
            <a:avLst/>
            <a:gdLst/>
            <a:ahLst/>
            <a:cxnLst/>
            <a:rect l="l" t="t" r="r" b="b"/>
            <a:pathLst>
              <a:path w="5568589" h="7775011">
                <a:moveTo>
                  <a:pt x="0" y="0"/>
                </a:moveTo>
                <a:lnTo>
                  <a:pt x="5568589" y="0"/>
                </a:lnTo>
                <a:lnTo>
                  <a:pt x="5568589" y="7775012"/>
                </a:lnTo>
                <a:lnTo>
                  <a:pt x="0" y="77750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a:p>
        </p:txBody>
      </p:sp>
      <p:sp>
        <p:nvSpPr>
          <p:cNvPr id="7" name="TextBox 7"/>
          <p:cNvSpPr txBox="1"/>
          <p:nvPr/>
        </p:nvSpPr>
        <p:spPr>
          <a:xfrm>
            <a:off x="3600809" y="3239099"/>
            <a:ext cx="11699089" cy="6273165"/>
          </a:xfrm>
          <a:prstGeom prst="rect">
            <a:avLst/>
          </a:prstGeom>
        </p:spPr>
        <p:txBody>
          <a:bodyPr lIns="0" tIns="0" rIns="0" bIns="0" rtlCol="0" anchor="t">
            <a:spAutoFit/>
          </a:bodyPr>
          <a:lstStyle/>
          <a:p>
            <a:pPr marL="518160" lvl="1" indent="-259080" algn="just">
              <a:lnSpc>
                <a:spcPts val="3359"/>
              </a:lnSpc>
              <a:buFont typeface="Arial"/>
              <a:buChar char="•"/>
            </a:pPr>
            <a:r>
              <a:rPr lang="en-US" sz="2400">
                <a:solidFill>
                  <a:srgbClr val="002B58"/>
                </a:solidFill>
                <a:latin typeface="Monda"/>
                <a:ea typeface="Monda"/>
                <a:cs typeface="Monda"/>
                <a:sym typeface="Monda"/>
              </a:rPr>
              <a:t>Value Proposition: Affordable and effective solution addressing a real-world problem</a:t>
            </a:r>
          </a:p>
          <a:p>
            <a:pPr marL="518160" lvl="1" indent="-259080" algn="just">
              <a:lnSpc>
                <a:spcPts val="3359"/>
              </a:lnSpc>
              <a:buFont typeface="Arial"/>
              <a:buChar char="•"/>
            </a:pPr>
            <a:r>
              <a:rPr lang="en-US" sz="2400">
                <a:solidFill>
                  <a:srgbClr val="002B58"/>
                </a:solidFill>
                <a:latin typeface="Monda"/>
                <a:ea typeface="Monda"/>
                <a:cs typeface="Monda"/>
                <a:sym typeface="Monda"/>
              </a:rPr>
              <a:t>Target Customers: Individuals, institutions, or industries relevant to the problem domain</a:t>
            </a:r>
          </a:p>
          <a:p>
            <a:pPr marL="518160" lvl="1" indent="-259080" algn="just">
              <a:lnSpc>
                <a:spcPts val="3359"/>
              </a:lnSpc>
              <a:buFont typeface="Arial"/>
              <a:buChar char="•"/>
            </a:pPr>
            <a:r>
              <a:rPr lang="en-US" sz="2400">
                <a:solidFill>
                  <a:srgbClr val="002B58"/>
                </a:solidFill>
                <a:latin typeface="Monda"/>
                <a:ea typeface="Monda"/>
                <a:cs typeface="Monda"/>
                <a:sym typeface="Monda"/>
              </a:rPr>
              <a:t>Revenue Model: Product sales, service charges, subscriptions, or licensing</a:t>
            </a:r>
          </a:p>
          <a:p>
            <a:pPr marL="518160" lvl="1" indent="-259080" algn="just">
              <a:lnSpc>
                <a:spcPts val="3359"/>
              </a:lnSpc>
              <a:buFont typeface="Arial"/>
              <a:buChar char="•"/>
            </a:pPr>
            <a:r>
              <a:rPr lang="en-US" sz="2400">
                <a:solidFill>
                  <a:srgbClr val="002B58"/>
                </a:solidFill>
                <a:latin typeface="Monda"/>
                <a:ea typeface="Monda"/>
                <a:cs typeface="Monda"/>
                <a:sym typeface="Monda"/>
              </a:rPr>
              <a:t>Cost Components:</a:t>
            </a:r>
          </a:p>
          <a:p>
            <a:pPr marL="518160" lvl="1" indent="-259080" algn="just">
              <a:lnSpc>
                <a:spcPts val="3359"/>
              </a:lnSpc>
              <a:buFont typeface="Arial"/>
              <a:buChar char="•"/>
            </a:pPr>
            <a:r>
              <a:rPr lang="en-US" sz="2400">
                <a:solidFill>
                  <a:srgbClr val="002B58"/>
                </a:solidFill>
                <a:latin typeface="Monda"/>
                <a:ea typeface="Monda"/>
                <a:cs typeface="Monda"/>
                <a:sym typeface="Monda"/>
              </a:rPr>
              <a:t>Product development and design</a:t>
            </a:r>
          </a:p>
          <a:p>
            <a:pPr marL="518160" lvl="1" indent="-259080" algn="just">
              <a:lnSpc>
                <a:spcPts val="3359"/>
              </a:lnSpc>
              <a:buFont typeface="Arial"/>
              <a:buChar char="•"/>
            </a:pPr>
            <a:r>
              <a:rPr lang="en-US" sz="2400">
                <a:solidFill>
                  <a:srgbClr val="002B58"/>
                </a:solidFill>
                <a:latin typeface="Monda"/>
                <a:ea typeface="Monda"/>
                <a:cs typeface="Monda"/>
                <a:sym typeface="Monda"/>
              </a:rPr>
              <a:t>Raw materials / software tools</a:t>
            </a:r>
          </a:p>
          <a:p>
            <a:pPr marL="518160" lvl="1" indent="-259080" algn="just">
              <a:lnSpc>
                <a:spcPts val="3359"/>
              </a:lnSpc>
              <a:buFont typeface="Arial"/>
              <a:buChar char="•"/>
            </a:pPr>
            <a:r>
              <a:rPr lang="en-US" sz="2400">
                <a:solidFill>
                  <a:srgbClr val="002B58"/>
                </a:solidFill>
                <a:latin typeface="Monda"/>
                <a:ea typeface="Monda"/>
                <a:cs typeface="Monda"/>
                <a:sym typeface="Monda"/>
              </a:rPr>
              <a:t>Manufacturing or deployment</a:t>
            </a:r>
          </a:p>
          <a:p>
            <a:pPr marL="518160" lvl="1" indent="-259080" algn="just">
              <a:lnSpc>
                <a:spcPts val="3359"/>
              </a:lnSpc>
              <a:buFont typeface="Arial"/>
              <a:buChar char="•"/>
            </a:pPr>
            <a:r>
              <a:rPr lang="en-US" sz="2400">
                <a:solidFill>
                  <a:srgbClr val="002B58"/>
                </a:solidFill>
                <a:latin typeface="Monda"/>
                <a:ea typeface="Monda"/>
                <a:cs typeface="Monda"/>
                <a:sym typeface="Monda"/>
              </a:rPr>
              <a:t>Operations and maintenance</a:t>
            </a:r>
          </a:p>
          <a:p>
            <a:pPr marL="518160" lvl="1" indent="-259080" algn="just">
              <a:lnSpc>
                <a:spcPts val="3359"/>
              </a:lnSpc>
              <a:buFont typeface="Arial"/>
              <a:buChar char="•"/>
            </a:pPr>
            <a:r>
              <a:rPr lang="en-US" sz="2400">
                <a:solidFill>
                  <a:srgbClr val="002B58"/>
                </a:solidFill>
                <a:latin typeface="Monda"/>
                <a:ea typeface="Monda"/>
                <a:cs typeface="Monda"/>
                <a:sym typeface="Monda"/>
              </a:rPr>
              <a:t>Marketing and distribution</a:t>
            </a:r>
          </a:p>
          <a:p>
            <a:pPr marL="518160" lvl="1" indent="-259080" algn="just">
              <a:lnSpc>
                <a:spcPts val="3359"/>
              </a:lnSpc>
              <a:buFont typeface="Arial"/>
              <a:buChar char="•"/>
            </a:pPr>
            <a:r>
              <a:rPr lang="en-US" sz="2400">
                <a:solidFill>
                  <a:srgbClr val="002B58"/>
                </a:solidFill>
                <a:latin typeface="Monda"/>
                <a:ea typeface="Monda"/>
                <a:cs typeface="Monda"/>
                <a:sym typeface="Monda"/>
              </a:rPr>
              <a:t>Pricing Strategy: Competitive pricing with cost recovery and profit margin</a:t>
            </a:r>
          </a:p>
          <a:p>
            <a:pPr marL="518160" lvl="1" indent="-259080" algn="just">
              <a:lnSpc>
                <a:spcPts val="3359"/>
              </a:lnSpc>
              <a:buFont typeface="Arial"/>
              <a:buChar char="•"/>
            </a:pPr>
            <a:r>
              <a:rPr lang="en-US" sz="2400">
                <a:solidFill>
                  <a:srgbClr val="002B58"/>
                </a:solidFill>
                <a:latin typeface="Monda"/>
                <a:ea typeface="Monda"/>
                <a:cs typeface="Monda"/>
                <a:sym typeface="Monda"/>
              </a:rPr>
              <a:t>Break-even Outlook: Achievable through scale and optimized operations</a:t>
            </a:r>
          </a:p>
          <a:p>
            <a:pPr marL="518160" lvl="1" indent="-259080" algn="just">
              <a:lnSpc>
                <a:spcPts val="3359"/>
              </a:lnSpc>
              <a:buFont typeface="Arial"/>
              <a:buChar char="•"/>
            </a:pPr>
            <a:r>
              <a:rPr lang="en-US" sz="2400">
                <a:solidFill>
                  <a:srgbClr val="002B58"/>
                </a:solidFill>
                <a:latin typeface="Monda"/>
                <a:ea typeface="Monda"/>
                <a:cs typeface="Monda"/>
                <a:sym typeface="Monda"/>
              </a:rPr>
              <a:t>Scalability: Cost per unit reduces with increased production or adoption</a:t>
            </a:r>
          </a:p>
          <a:p>
            <a:pPr algn="just">
              <a:lnSpc>
                <a:spcPts val="3359"/>
              </a:lnSpc>
            </a:pPr>
            <a:endParaRPr lang="en-US" sz="2400">
              <a:solidFill>
                <a:srgbClr val="002B58"/>
              </a:solidFill>
              <a:latin typeface="Monda"/>
              <a:ea typeface="Monda"/>
              <a:cs typeface="Monda"/>
              <a:sym typeface="Monda"/>
            </a:endParaRPr>
          </a:p>
        </p:txBody>
      </p:sp>
      <p:sp>
        <p:nvSpPr>
          <p:cNvPr id="8" name="TextBox 8"/>
          <p:cNvSpPr txBox="1"/>
          <p:nvPr/>
        </p:nvSpPr>
        <p:spPr>
          <a:xfrm>
            <a:off x="3131448" y="1511028"/>
            <a:ext cx="14283659" cy="1371231"/>
          </a:xfrm>
          <a:prstGeom prst="rect">
            <a:avLst/>
          </a:prstGeom>
        </p:spPr>
        <p:txBody>
          <a:bodyPr lIns="0" tIns="0" rIns="0" bIns="0" rtlCol="0" anchor="t">
            <a:spAutoFit/>
          </a:bodyPr>
          <a:lstStyle/>
          <a:p>
            <a:pPr algn="ctr">
              <a:lnSpc>
                <a:spcPts val="11248"/>
              </a:lnSpc>
            </a:pPr>
            <a:r>
              <a:rPr lang="en-US" sz="8034" b="1">
                <a:solidFill>
                  <a:srgbClr val="002B58"/>
                </a:solidFill>
                <a:latin typeface="Monda Bold"/>
                <a:ea typeface="Monda Bold"/>
                <a:cs typeface="Monda Bold"/>
                <a:sym typeface="Monda Bold"/>
              </a:rPr>
              <a:t>BUSINESS MODEL &amp; COST</a:t>
            </a:r>
          </a:p>
        </p:txBody>
      </p:sp>
      <p:sp>
        <p:nvSpPr>
          <p:cNvPr id="9" name="Freeform 9"/>
          <p:cNvSpPr/>
          <p:nvPr/>
        </p:nvSpPr>
        <p:spPr>
          <a:xfrm>
            <a:off x="8014722" y="192972"/>
            <a:ext cx="6725310" cy="1286216"/>
          </a:xfrm>
          <a:custGeom>
            <a:avLst/>
            <a:gdLst/>
            <a:ahLst/>
            <a:cxnLst/>
            <a:rect l="l" t="t" r="r" b="b"/>
            <a:pathLst>
              <a:path w="6725310" h="1286216">
                <a:moveTo>
                  <a:pt x="0" y="0"/>
                </a:moveTo>
                <a:lnTo>
                  <a:pt x="6725310" y="0"/>
                </a:lnTo>
                <a:lnTo>
                  <a:pt x="6725310" y="1286215"/>
                </a:lnTo>
                <a:lnTo>
                  <a:pt x="0" y="1286215"/>
                </a:lnTo>
                <a:lnTo>
                  <a:pt x="0" y="0"/>
                </a:lnTo>
                <a:close/>
              </a:path>
            </a:pathLst>
          </a:custGeom>
          <a:blipFill>
            <a:blip r:embed="rId7"/>
            <a:stretch>
              <a:fillRect/>
            </a:stretch>
          </a:blipFill>
        </p:spPr>
        <p:txBody>
          <a:bodyPr/>
          <a:lstStyle/>
          <a:p>
            <a:endParaRPr lang="en-IN"/>
          </a:p>
        </p:txBody>
      </p:sp>
      <p:sp>
        <p:nvSpPr>
          <p:cNvPr id="10" name="Freeform 10"/>
          <p:cNvSpPr/>
          <p:nvPr/>
        </p:nvSpPr>
        <p:spPr>
          <a:xfrm>
            <a:off x="5799084" y="0"/>
            <a:ext cx="1359331" cy="1479187"/>
          </a:xfrm>
          <a:custGeom>
            <a:avLst/>
            <a:gdLst/>
            <a:ahLst/>
            <a:cxnLst/>
            <a:rect l="l" t="t" r="r" b="b"/>
            <a:pathLst>
              <a:path w="1359331" h="1479187">
                <a:moveTo>
                  <a:pt x="0" y="0"/>
                </a:moveTo>
                <a:lnTo>
                  <a:pt x="1359331" y="0"/>
                </a:lnTo>
                <a:lnTo>
                  <a:pt x="1359331" y="1479187"/>
                </a:lnTo>
                <a:lnTo>
                  <a:pt x="0" y="1479187"/>
                </a:lnTo>
                <a:lnTo>
                  <a:pt x="0" y="0"/>
                </a:lnTo>
                <a:close/>
              </a:path>
            </a:pathLst>
          </a:custGeom>
          <a:blipFill>
            <a:blip r:embed="rId8"/>
            <a:stretch>
              <a:fillRect l="-1840" r="-834222"/>
            </a:stretch>
          </a:blipFill>
        </p:spPr>
        <p:txBody>
          <a:bodyPr/>
          <a:lstStyle/>
          <a:p>
            <a:endParaRPr lang="en-I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77" b="-777"/>
            </a:stretch>
          </a:blipFill>
        </p:spPr>
        <p:txBody>
          <a:bodyPr/>
          <a:lstStyle/>
          <a:p>
            <a:endParaRPr lang="en-IN"/>
          </a:p>
        </p:txBody>
      </p:sp>
      <p:sp>
        <p:nvSpPr>
          <p:cNvPr id="3" name="Freeform 3"/>
          <p:cNvSpPr/>
          <p:nvPr/>
        </p:nvSpPr>
        <p:spPr>
          <a:xfrm flipH="1">
            <a:off x="10273278" y="5039691"/>
            <a:ext cx="9295205" cy="5948931"/>
          </a:xfrm>
          <a:custGeom>
            <a:avLst/>
            <a:gdLst/>
            <a:ahLst/>
            <a:cxnLst/>
            <a:rect l="l" t="t" r="r" b="b"/>
            <a:pathLst>
              <a:path w="9295205" h="5948931">
                <a:moveTo>
                  <a:pt x="9295205" y="0"/>
                </a:moveTo>
                <a:lnTo>
                  <a:pt x="0" y="0"/>
                </a:lnTo>
                <a:lnTo>
                  <a:pt x="0" y="5948932"/>
                </a:lnTo>
                <a:lnTo>
                  <a:pt x="9295205" y="5948932"/>
                </a:lnTo>
                <a:lnTo>
                  <a:pt x="929520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N"/>
          </a:p>
        </p:txBody>
      </p:sp>
      <p:sp>
        <p:nvSpPr>
          <p:cNvPr id="4" name="Freeform 4"/>
          <p:cNvSpPr/>
          <p:nvPr/>
        </p:nvSpPr>
        <p:spPr>
          <a:xfrm flipV="1">
            <a:off x="-1280483" y="-701623"/>
            <a:ext cx="9295205" cy="5948931"/>
          </a:xfrm>
          <a:custGeom>
            <a:avLst/>
            <a:gdLst/>
            <a:ahLst/>
            <a:cxnLst/>
            <a:rect l="l" t="t" r="r" b="b"/>
            <a:pathLst>
              <a:path w="9295205" h="5948931">
                <a:moveTo>
                  <a:pt x="0" y="5948932"/>
                </a:moveTo>
                <a:lnTo>
                  <a:pt x="9295205" y="5948932"/>
                </a:lnTo>
                <a:lnTo>
                  <a:pt x="9295205" y="0"/>
                </a:lnTo>
                <a:lnTo>
                  <a:pt x="0" y="0"/>
                </a:lnTo>
                <a:lnTo>
                  <a:pt x="0" y="594893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N"/>
          </a:p>
        </p:txBody>
      </p:sp>
      <p:sp>
        <p:nvSpPr>
          <p:cNvPr id="5" name="Freeform 5"/>
          <p:cNvSpPr/>
          <p:nvPr/>
        </p:nvSpPr>
        <p:spPr>
          <a:xfrm>
            <a:off x="14790631" y="-3420266"/>
            <a:ext cx="5568589" cy="7775011"/>
          </a:xfrm>
          <a:custGeom>
            <a:avLst/>
            <a:gdLst/>
            <a:ahLst/>
            <a:cxnLst/>
            <a:rect l="l" t="t" r="r" b="b"/>
            <a:pathLst>
              <a:path w="5568589" h="7775011">
                <a:moveTo>
                  <a:pt x="0" y="0"/>
                </a:moveTo>
                <a:lnTo>
                  <a:pt x="5568589" y="0"/>
                </a:lnTo>
                <a:lnTo>
                  <a:pt x="5568589" y="7775011"/>
                </a:lnTo>
                <a:lnTo>
                  <a:pt x="0" y="77750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a:p>
        </p:txBody>
      </p:sp>
      <p:sp>
        <p:nvSpPr>
          <p:cNvPr id="6" name="Freeform 6"/>
          <p:cNvSpPr/>
          <p:nvPr/>
        </p:nvSpPr>
        <p:spPr>
          <a:xfrm>
            <a:off x="-646086" y="6399494"/>
            <a:ext cx="5568589" cy="7775011"/>
          </a:xfrm>
          <a:custGeom>
            <a:avLst/>
            <a:gdLst/>
            <a:ahLst/>
            <a:cxnLst/>
            <a:rect l="l" t="t" r="r" b="b"/>
            <a:pathLst>
              <a:path w="5568589" h="7775011">
                <a:moveTo>
                  <a:pt x="0" y="0"/>
                </a:moveTo>
                <a:lnTo>
                  <a:pt x="5568589" y="0"/>
                </a:lnTo>
                <a:lnTo>
                  <a:pt x="5568589" y="7775012"/>
                </a:lnTo>
                <a:lnTo>
                  <a:pt x="0" y="77750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a:p>
        </p:txBody>
      </p:sp>
      <p:sp>
        <p:nvSpPr>
          <p:cNvPr id="7" name="TextBox 7"/>
          <p:cNvSpPr txBox="1"/>
          <p:nvPr/>
        </p:nvSpPr>
        <p:spPr>
          <a:xfrm>
            <a:off x="3294456" y="3809327"/>
            <a:ext cx="11699089" cy="5689509"/>
          </a:xfrm>
          <a:prstGeom prst="rect">
            <a:avLst/>
          </a:prstGeom>
        </p:spPr>
        <p:txBody>
          <a:bodyPr lIns="0" tIns="0" rIns="0" bIns="0" rtlCol="0" anchor="t">
            <a:spAutoFit/>
          </a:bodyPr>
          <a:lstStyle/>
          <a:p>
            <a:pPr marL="702450" lvl="1" indent="-351225" algn="l">
              <a:lnSpc>
                <a:spcPts val="4555"/>
              </a:lnSpc>
              <a:buFont typeface="Arial"/>
              <a:buChar char="•"/>
            </a:pPr>
            <a:r>
              <a:rPr lang="en-US" sz="3253">
                <a:solidFill>
                  <a:srgbClr val="002B58"/>
                </a:solidFill>
                <a:latin typeface="Monda"/>
                <a:ea typeface="Monda"/>
                <a:cs typeface="Monda"/>
                <a:sym typeface="Monda"/>
              </a:rPr>
              <a:t>The project successfully addressed the defined problem statement</a:t>
            </a:r>
          </a:p>
          <a:p>
            <a:pPr marL="702450" lvl="1" indent="-351225" algn="l">
              <a:lnSpc>
                <a:spcPts val="4555"/>
              </a:lnSpc>
              <a:buFont typeface="Arial"/>
              <a:buChar char="•"/>
            </a:pPr>
            <a:r>
              <a:rPr lang="en-US" sz="3253">
                <a:solidFill>
                  <a:srgbClr val="002B58"/>
                </a:solidFill>
                <a:latin typeface="Monda"/>
                <a:ea typeface="Monda"/>
                <a:cs typeface="Monda"/>
                <a:sym typeface="Monda"/>
              </a:rPr>
              <a:t>A feasible and innovative solution was developed and demonstrated</a:t>
            </a:r>
          </a:p>
          <a:p>
            <a:pPr marL="702450" lvl="1" indent="-351225" algn="l">
              <a:lnSpc>
                <a:spcPts val="4555"/>
              </a:lnSpc>
              <a:buFont typeface="Arial"/>
              <a:buChar char="•"/>
            </a:pPr>
            <a:r>
              <a:rPr lang="en-US" sz="3253">
                <a:solidFill>
                  <a:srgbClr val="002B58"/>
                </a:solidFill>
                <a:latin typeface="Monda"/>
                <a:ea typeface="Monda"/>
                <a:cs typeface="Monda"/>
                <a:sym typeface="Monda"/>
              </a:rPr>
              <a:t>The objectives of the project were achieved effectively</a:t>
            </a:r>
          </a:p>
          <a:p>
            <a:pPr marL="702450" lvl="1" indent="-351225" algn="l">
              <a:lnSpc>
                <a:spcPts val="4555"/>
              </a:lnSpc>
              <a:buFont typeface="Arial"/>
              <a:buChar char="•"/>
            </a:pPr>
            <a:r>
              <a:rPr lang="en-US" sz="3253">
                <a:solidFill>
                  <a:srgbClr val="002B58"/>
                </a:solidFill>
                <a:latin typeface="Monda"/>
                <a:ea typeface="Monda"/>
                <a:cs typeface="Monda"/>
                <a:sym typeface="Monda"/>
              </a:rPr>
              <a:t>The proposed approach shows potential for real-world application</a:t>
            </a:r>
          </a:p>
          <a:p>
            <a:pPr marL="702450" lvl="1" indent="-351225" algn="l">
              <a:lnSpc>
                <a:spcPts val="4555"/>
              </a:lnSpc>
              <a:buFont typeface="Arial"/>
              <a:buChar char="•"/>
            </a:pPr>
            <a:r>
              <a:rPr lang="en-US" sz="3253">
                <a:solidFill>
                  <a:srgbClr val="002B58"/>
                </a:solidFill>
                <a:latin typeface="Monda"/>
                <a:ea typeface="Monda"/>
                <a:cs typeface="Monda"/>
                <a:sym typeface="Monda"/>
              </a:rPr>
              <a:t>Further improvements and scaling can enhance impact and sustainability</a:t>
            </a:r>
          </a:p>
          <a:p>
            <a:pPr algn="ctr">
              <a:lnSpc>
                <a:spcPts val="4555"/>
              </a:lnSpc>
            </a:pPr>
            <a:endParaRPr lang="en-US" sz="3253">
              <a:solidFill>
                <a:srgbClr val="002B58"/>
              </a:solidFill>
              <a:latin typeface="Monda"/>
              <a:ea typeface="Monda"/>
              <a:cs typeface="Monda"/>
              <a:sym typeface="Monda"/>
            </a:endParaRPr>
          </a:p>
        </p:txBody>
      </p:sp>
      <p:sp>
        <p:nvSpPr>
          <p:cNvPr id="8" name="TextBox 8"/>
          <p:cNvSpPr txBox="1"/>
          <p:nvPr/>
        </p:nvSpPr>
        <p:spPr>
          <a:xfrm>
            <a:off x="4307884" y="2120443"/>
            <a:ext cx="9672231" cy="1371231"/>
          </a:xfrm>
          <a:prstGeom prst="rect">
            <a:avLst/>
          </a:prstGeom>
        </p:spPr>
        <p:txBody>
          <a:bodyPr lIns="0" tIns="0" rIns="0" bIns="0" rtlCol="0" anchor="t">
            <a:spAutoFit/>
          </a:bodyPr>
          <a:lstStyle/>
          <a:p>
            <a:pPr algn="ctr">
              <a:lnSpc>
                <a:spcPts val="11248"/>
              </a:lnSpc>
            </a:pPr>
            <a:r>
              <a:rPr lang="en-US" sz="8034" b="1">
                <a:solidFill>
                  <a:srgbClr val="002B58"/>
                </a:solidFill>
                <a:latin typeface="Monda Bold"/>
                <a:ea typeface="Monda Bold"/>
                <a:cs typeface="Monda Bold"/>
                <a:sym typeface="Monda Bold"/>
              </a:rPr>
              <a:t>CONCLUSION</a:t>
            </a:r>
          </a:p>
        </p:txBody>
      </p:sp>
      <p:sp>
        <p:nvSpPr>
          <p:cNvPr id="9" name="Freeform 9"/>
          <p:cNvSpPr/>
          <p:nvPr/>
        </p:nvSpPr>
        <p:spPr>
          <a:xfrm>
            <a:off x="8014722" y="192972"/>
            <a:ext cx="6725310" cy="1286216"/>
          </a:xfrm>
          <a:custGeom>
            <a:avLst/>
            <a:gdLst/>
            <a:ahLst/>
            <a:cxnLst/>
            <a:rect l="l" t="t" r="r" b="b"/>
            <a:pathLst>
              <a:path w="6725310" h="1286216">
                <a:moveTo>
                  <a:pt x="0" y="0"/>
                </a:moveTo>
                <a:lnTo>
                  <a:pt x="6725310" y="0"/>
                </a:lnTo>
                <a:lnTo>
                  <a:pt x="6725310" y="1286215"/>
                </a:lnTo>
                <a:lnTo>
                  <a:pt x="0" y="1286215"/>
                </a:lnTo>
                <a:lnTo>
                  <a:pt x="0" y="0"/>
                </a:lnTo>
                <a:close/>
              </a:path>
            </a:pathLst>
          </a:custGeom>
          <a:blipFill>
            <a:blip r:embed="rId7"/>
            <a:stretch>
              <a:fillRect/>
            </a:stretch>
          </a:blipFill>
        </p:spPr>
        <p:txBody>
          <a:bodyPr/>
          <a:lstStyle/>
          <a:p>
            <a:endParaRPr lang="en-IN"/>
          </a:p>
        </p:txBody>
      </p:sp>
      <p:sp>
        <p:nvSpPr>
          <p:cNvPr id="10" name="Freeform 10"/>
          <p:cNvSpPr/>
          <p:nvPr/>
        </p:nvSpPr>
        <p:spPr>
          <a:xfrm>
            <a:off x="5799084" y="0"/>
            <a:ext cx="1359331" cy="1479187"/>
          </a:xfrm>
          <a:custGeom>
            <a:avLst/>
            <a:gdLst/>
            <a:ahLst/>
            <a:cxnLst/>
            <a:rect l="l" t="t" r="r" b="b"/>
            <a:pathLst>
              <a:path w="1359331" h="1479187">
                <a:moveTo>
                  <a:pt x="0" y="0"/>
                </a:moveTo>
                <a:lnTo>
                  <a:pt x="1359331" y="0"/>
                </a:lnTo>
                <a:lnTo>
                  <a:pt x="1359331" y="1479187"/>
                </a:lnTo>
                <a:lnTo>
                  <a:pt x="0" y="1479187"/>
                </a:lnTo>
                <a:lnTo>
                  <a:pt x="0" y="0"/>
                </a:lnTo>
                <a:close/>
              </a:path>
            </a:pathLst>
          </a:custGeom>
          <a:blipFill>
            <a:blip r:embed="rId8"/>
            <a:stretch>
              <a:fillRect l="-1840" r="-834222"/>
            </a:stretch>
          </a:blipFill>
        </p:spPr>
        <p:txBody>
          <a:bodyPr/>
          <a:lstStyle/>
          <a:p>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77" b="-777"/>
            </a:stretch>
          </a:blipFill>
        </p:spPr>
        <p:txBody>
          <a:bodyPr/>
          <a:lstStyle/>
          <a:p>
            <a:endParaRPr lang="en-IN"/>
          </a:p>
        </p:txBody>
      </p:sp>
      <p:sp>
        <p:nvSpPr>
          <p:cNvPr id="3" name="Freeform 3"/>
          <p:cNvSpPr/>
          <p:nvPr/>
        </p:nvSpPr>
        <p:spPr>
          <a:xfrm flipH="1">
            <a:off x="10273278" y="5039691"/>
            <a:ext cx="9295205" cy="5948931"/>
          </a:xfrm>
          <a:custGeom>
            <a:avLst/>
            <a:gdLst/>
            <a:ahLst/>
            <a:cxnLst/>
            <a:rect l="l" t="t" r="r" b="b"/>
            <a:pathLst>
              <a:path w="9295205" h="5948931">
                <a:moveTo>
                  <a:pt x="9295205" y="0"/>
                </a:moveTo>
                <a:lnTo>
                  <a:pt x="0" y="0"/>
                </a:lnTo>
                <a:lnTo>
                  <a:pt x="0" y="5948932"/>
                </a:lnTo>
                <a:lnTo>
                  <a:pt x="9295205" y="5948932"/>
                </a:lnTo>
                <a:lnTo>
                  <a:pt x="929520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N"/>
          </a:p>
        </p:txBody>
      </p:sp>
      <p:sp>
        <p:nvSpPr>
          <p:cNvPr id="4" name="Freeform 4"/>
          <p:cNvSpPr/>
          <p:nvPr/>
        </p:nvSpPr>
        <p:spPr>
          <a:xfrm flipV="1">
            <a:off x="-1280483" y="-701623"/>
            <a:ext cx="9295205" cy="5948931"/>
          </a:xfrm>
          <a:custGeom>
            <a:avLst/>
            <a:gdLst/>
            <a:ahLst/>
            <a:cxnLst/>
            <a:rect l="l" t="t" r="r" b="b"/>
            <a:pathLst>
              <a:path w="9295205" h="5948931">
                <a:moveTo>
                  <a:pt x="0" y="5948932"/>
                </a:moveTo>
                <a:lnTo>
                  <a:pt x="9295205" y="5948932"/>
                </a:lnTo>
                <a:lnTo>
                  <a:pt x="9295205" y="0"/>
                </a:lnTo>
                <a:lnTo>
                  <a:pt x="0" y="0"/>
                </a:lnTo>
                <a:lnTo>
                  <a:pt x="0" y="594893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N"/>
          </a:p>
        </p:txBody>
      </p:sp>
      <p:sp>
        <p:nvSpPr>
          <p:cNvPr id="5" name="Freeform 5"/>
          <p:cNvSpPr/>
          <p:nvPr/>
        </p:nvSpPr>
        <p:spPr>
          <a:xfrm>
            <a:off x="14790631" y="-3420266"/>
            <a:ext cx="5568589" cy="7775011"/>
          </a:xfrm>
          <a:custGeom>
            <a:avLst/>
            <a:gdLst/>
            <a:ahLst/>
            <a:cxnLst/>
            <a:rect l="l" t="t" r="r" b="b"/>
            <a:pathLst>
              <a:path w="5568589" h="7775011">
                <a:moveTo>
                  <a:pt x="0" y="0"/>
                </a:moveTo>
                <a:lnTo>
                  <a:pt x="5568589" y="0"/>
                </a:lnTo>
                <a:lnTo>
                  <a:pt x="5568589" y="7775011"/>
                </a:lnTo>
                <a:lnTo>
                  <a:pt x="0" y="77750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a:p>
        </p:txBody>
      </p:sp>
      <p:sp>
        <p:nvSpPr>
          <p:cNvPr id="6" name="Freeform 6"/>
          <p:cNvSpPr/>
          <p:nvPr/>
        </p:nvSpPr>
        <p:spPr>
          <a:xfrm>
            <a:off x="-646086" y="6399494"/>
            <a:ext cx="5568589" cy="7775011"/>
          </a:xfrm>
          <a:custGeom>
            <a:avLst/>
            <a:gdLst/>
            <a:ahLst/>
            <a:cxnLst/>
            <a:rect l="l" t="t" r="r" b="b"/>
            <a:pathLst>
              <a:path w="5568589" h="7775011">
                <a:moveTo>
                  <a:pt x="0" y="0"/>
                </a:moveTo>
                <a:lnTo>
                  <a:pt x="5568589" y="0"/>
                </a:lnTo>
                <a:lnTo>
                  <a:pt x="5568589" y="7775012"/>
                </a:lnTo>
                <a:lnTo>
                  <a:pt x="0" y="77750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a:p>
        </p:txBody>
      </p:sp>
      <p:sp>
        <p:nvSpPr>
          <p:cNvPr id="7" name="TextBox 7"/>
          <p:cNvSpPr txBox="1"/>
          <p:nvPr/>
        </p:nvSpPr>
        <p:spPr>
          <a:xfrm>
            <a:off x="2744475" y="1636727"/>
            <a:ext cx="15057605" cy="1371231"/>
          </a:xfrm>
          <a:prstGeom prst="rect">
            <a:avLst/>
          </a:prstGeom>
        </p:spPr>
        <p:txBody>
          <a:bodyPr lIns="0" tIns="0" rIns="0" bIns="0" rtlCol="0" anchor="t">
            <a:spAutoFit/>
          </a:bodyPr>
          <a:lstStyle/>
          <a:p>
            <a:pPr algn="ctr">
              <a:lnSpc>
                <a:spcPts val="11248"/>
              </a:lnSpc>
            </a:pPr>
            <a:r>
              <a:rPr lang="en-US" sz="8034" b="1">
                <a:solidFill>
                  <a:srgbClr val="002B58"/>
                </a:solidFill>
                <a:latin typeface="Monda Bold"/>
                <a:ea typeface="Monda Bold"/>
                <a:cs typeface="Monda Bold"/>
                <a:sym typeface="Monda Bold"/>
              </a:rPr>
              <a:t>TEAM MEMBERS DETAILS</a:t>
            </a:r>
          </a:p>
        </p:txBody>
      </p:sp>
      <p:sp>
        <p:nvSpPr>
          <p:cNvPr id="8" name="Freeform 8"/>
          <p:cNvSpPr/>
          <p:nvPr/>
        </p:nvSpPr>
        <p:spPr>
          <a:xfrm>
            <a:off x="8014722" y="192972"/>
            <a:ext cx="6725310" cy="1286216"/>
          </a:xfrm>
          <a:custGeom>
            <a:avLst/>
            <a:gdLst/>
            <a:ahLst/>
            <a:cxnLst/>
            <a:rect l="l" t="t" r="r" b="b"/>
            <a:pathLst>
              <a:path w="6725310" h="1286216">
                <a:moveTo>
                  <a:pt x="0" y="0"/>
                </a:moveTo>
                <a:lnTo>
                  <a:pt x="6725310" y="0"/>
                </a:lnTo>
                <a:lnTo>
                  <a:pt x="6725310" y="1286215"/>
                </a:lnTo>
                <a:lnTo>
                  <a:pt x="0" y="1286215"/>
                </a:lnTo>
                <a:lnTo>
                  <a:pt x="0" y="0"/>
                </a:lnTo>
                <a:close/>
              </a:path>
            </a:pathLst>
          </a:custGeom>
          <a:blipFill>
            <a:blip r:embed="rId7"/>
            <a:stretch>
              <a:fillRect/>
            </a:stretch>
          </a:blipFill>
        </p:spPr>
        <p:txBody>
          <a:bodyPr/>
          <a:lstStyle/>
          <a:p>
            <a:endParaRPr lang="en-IN"/>
          </a:p>
        </p:txBody>
      </p:sp>
      <p:sp>
        <p:nvSpPr>
          <p:cNvPr id="9" name="Freeform 9"/>
          <p:cNvSpPr/>
          <p:nvPr/>
        </p:nvSpPr>
        <p:spPr>
          <a:xfrm>
            <a:off x="5799084" y="0"/>
            <a:ext cx="1359331" cy="1479187"/>
          </a:xfrm>
          <a:custGeom>
            <a:avLst/>
            <a:gdLst/>
            <a:ahLst/>
            <a:cxnLst/>
            <a:rect l="l" t="t" r="r" b="b"/>
            <a:pathLst>
              <a:path w="1359331" h="1479187">
                <a:moveTo>
                  <a:pt x="0" y="0"/>
                </a:moveTo>
                <a:lnTo>
                  <a:pt x="1359331" y="0"/>
                </a:lnTo>
                <a:lnTo>
                  <a:pt x="1359331" y="1479187"/>
                </a:lnTo>
                <a:lnTo>
                  <a:pt x="0" y="1479187"/>
                </a:lnTo>
                <a:lnTo>
                  <a:pt x="0" y="0"/>
                </a:lnTo>
                <a:close/>
              </a:path>
            </a:pathLst>
          </a:custGeom>
          <a:blipFill>
            <a:blip r:embed="rId8"/>
            <a:stretch>
              <a:fillRect l="-1840" r="-834222"/>
            </a:stretch>
          </a:blipFill>
        </p:spPr>
        <p:txBody>
          <a:bodyPr/>
          <a:lstStyle/>
          <a:p>
            <a:endParaRPr lang="en-IN"/>
          </a:p>
        </p:txBody>
      </p:sp>
      <p:sp>
        <p:nvSpPr>
          <p:cNvPr id="10" name="TextBox 10"/>
          <p:cNvSpPr txBox="1"/>
          <p:nvPr/>
        </p:nvSpPr>
        <p:spPr>
          <a:xfrm>
            <a:off x="1254080" y="3848381"/>
            <a:ext cx="5904336" cy="1663065"/>
          </a:xfrm>
          <a:prstGeom prst="rect">
            <a:avLst/>
          </a:prstGeom>
        </p:spPr>
        <p:txBody>
          <a:bodyPr lIns="0" tIns="0" rIns="0" bIns="0" rtlCol="0" anchor="t">
            <a:spAutoFit/>
          </a:bodyPr>
          <a:lstStyle/>
          <a:p>
            <a:pPr algn="l">
              <a:lnSpc>
                <a:spcPts val="3359"/>
              </a:lnSpc>
            </a:pPr>
            <a:r>
              <a:rPr lang="en-US" sz="2400" b="1">
                <a:solidFill>
                  <a:srgbClr val="002B58"/>
                </a:solidFill>
                <a:latin typeface="Monda Bold"/>
                <a:ea typeface="Monda Bold"/>
                <a:cs typeface="Monda Bold"/>
                <a:sym typeface="Monda Bold"/>
              </a:rPr>
              <a:t>LEADER: </a:t>
            </a:r>
          </a:p>
          <a:p>
            <a:pPr algn="l">
              <a:lnSpc>
                <a:spcPts val="3359"/>
              </a:lnSpc>
            </a:pPr>
            <a:r>
              <a:rPr lang="en-US" sz="2400" b="1">
                <a:solidFill>
                  <a:srgbClr val="002B58"/>
                </a:solidFill>
                <a:latin typeface="Monda Bold"/>
                <a:ea typeface="Monda Bold"/>
                <a:cs typeface="Monda Bold"/>
                <a:sym typeface="Monda Bold"/>
              </a:rPr>
              <a:t>SEM:</a:t>
            </a:r>
          </a:p>
          <a:p>
            <a:pPr algn="l">
              <a:lnSpc>
                <a:spcPts val="3359"/>
              </a:lnSpc>
            </a:pPr>
            <a:r>
              <a:rPr lang="en-US" sz="2400" b="1">
                <a:solidFill>
                  <a:srgbClr val="002B58"/>
                </a:solidFill>
                <a:latin typeface="Monda Bold"/>
                <a:ea typeface="Monda Bold"/>
                <a:cs typeface="Monda Bold"/>
                <a:sym typeface="Monda Bold"/>
              </a:rPr>
              <a:t>DEPARTMENT:</a:t>
            </a:r>
          </a:p>
          <a:p>
            <a:pPr algn="l">
              <a:lnSpc>
                <a:spcPts val="3359"/>
              </a:lnSpc>
            </a:pPr>
            <a:r>
              <a:rPr lang="en-US" sz="2400" b="1">
                <a:solidFill>
                  <a:srgbClr val="002B58"/>
                </a:solidFill>
                <a:latin typeface="Monda Bold"/>
                <a:ea typeface="Monda Bold"/>
                <a:cs typeface="Monda Bold"/>
                <a:sym typeface="Monda Bold"/>
              </a:rPr>
              <a:t>YEAR:</a:t>
            </a:r>
          </a:p>
        </p:txBody>
      </p:sp>
      <p:sp>
        <p:nvSpPr>
          <p:cNvPr id="11" name="TextBox 11"/>
          <p:cNvSpPr txBox="1"/>
          <p:nvPr/>
        </p:nvSpPr>
        <p:spPr>
          <a:xfrm>
            <a:off x="9500664" y="3726675"/>
            <a:ext cx="5904336" cy="1663065"/>
          </a:xfrm>
          <a:prstGeom prst="rect">
            <a:avLst/>
          </a:prstGeom>
        </p:spPr>
        <p:txBody>
          <a:bodyPr lIns="0" tIns="0" rIns="0" bIns="0" rtlCol="0" anchor="t">
            <a:spAutoFit/>
          </a:bodyPr>
          <a:lstStyle/>
          <a:p>
            <a:pPr algn="l">
              <a:lnSpc>
                <a:spcPts val="3359"/>
              </a:lnSpc>
            </a:pPr>
            <a:r>
              <a:rPr lang="en-US" sz="2400" b="1">
                <a:solidFill>
                  <a:srgbClr val="002B58"/>
                </a:solidFill>
                <a:latin typeface="Monda Bold"/>
                <a:ea typeface="Monda Bold"/>
                <a:cs typeface="Monda Bold"/>
                <a:sym typeface="Monda Bold"/>
              </a:rPr>
              <a:t>MEMBER 1: </a:t>
            </a:r>
          </a:p>
          <a:p>
            <a:pPr algn="l">
              <a:lnSpc>
                <a:spcPts val="3359"/>
              </a:lnSpc>
            </a:pPr>
            <a:r>
              <a:rPr lang="en-US" sz="2400" b="1">
                <a:solidFill>
                  <a:srgbClr val="002B58"/>
                </a:solidFill>
                <a:latin typeface="Monda Bold"/>
                <a:ea typeface="Monda Bold"/>
                <a:cs typeface="Monda Bold"/>
                <a:sym typeface="Monda Bold"/>
              </a:rPr>
              <a:t>SEM:</a:t>
            </a:r>
          </a:p>
          <a:p>
            <a:pPr algn="l">
              <a:lnSpc>
                <a:spcPts val="3359"/>
              </a:lnSpc>
            </a:pPr>
            <a:r>
              <a:rPr lang="en-US" sz="2400" b="1">
                <a:solidFill>
                  <a:srgbClr val="002B58"/>
                </a:solidFill>
                <a:latin typeface="Monda Bold"/>
                <a:ea typeface="Monda Bold"/>
                <a:cs typeface="Monda Bold"/>
                <a:sym typeface="Monda Bold"/>
              </a:rPr>
              <a:t>DEPARTMENT:</a:t>
            </a:r>
          </a:p>
          <a:p>
            <a:pPr algn="l">
              <a:lnSpc>
                <a:spcPts val="3359"/>
              </a:lnSpc>
            </a:pPr>
            <a:r>
              <a:rPr lang="en-US" sz="2400" b="1">
                <a:solidFill>
                  <a:srgbClr val="002B58"/>
                </a:solidFill>
                <a:latin typeface="Monda Bold"/>
                <a:ea typeface="Monda Bold"/>
                <a:cs typeface="Monda Bold"/>
                <a:sym typeface="Monda Bold"/>
              </a:rPr>
              <a:t>YEAR:</a:t>
            </a:r>
          </a:p>
        </p:txBody>
      </p:sp>
      <p:sp>
        <p:nvSpPr>
          <p:cNvPr id="12" name="TextBox 12"/>
          <p:cNvSpPr txBox="1"/>
          <p:nvPr/>
        </p:nvSpPr>
        <p:spPr>
          <a:xfrm>
            <a:off x="1254080" y="6349646"/>
            <a:ext cx="5904336" cy="1663065"/>
          </a:xfrm>
          <a:prstGeom prst="rect">
            <a:avLst/>
          </a:prstGeom>
        </p:spPr>
        <p:txBody>
          <a:bodyPr lIns="0" tIns="0" rIns="0" bIns="0" rtlCol="0" anchor="t">
            <a:spAutoFit/>
          </a:bodyPr>
          <a:lstStyle/>
          <a:p>
            <a:pPr algn="l">
              <a:lnSpc>
                <a:spcPts val="3359"/>
              </a:lnSpc>
            </a:pPr>
            <a:r>
              <a:rPr lang="en-US" sz="2400" b="1">
                <a:solidFill>
                  <a:srgbClr val="002B58"/>
                </a:solidFill>
                <a:latin typeface="Monda Bold"/>
                <a:ea typeface="Monda Bold"/>
                <a:cs typeface="Monda Bold"/>
                <a:sym typeface="Monda Bold"/>
              </a:rPr>
              <a:t>MEMBER 2: </a:t>
            </a:r>
          </a:p>
          <a:p>
            <a:pPr algn="l">
              <a:lnSpc>
                <a:spcPts val="3359"/>
              </a:lnSpc>
            </a:pPr>
            <a:r>
              <a:rPr lang="en-US" sz="2400" b="1">
                <a:solidFill>
                  <a:srgbClr val="002B58"/>
                </a:solidFill>
                <a:latin typeface="Monda Bold"/>
                <a:ea typeface="Monda Bold"/>
                <a:cs typeface="Monda Bold"/>
                <a:sym typeface="Monda Bold"/>
              </a:rPr>
              <a:t>SEM:</a:t>
            </a:r>
          </a:p>
          <a:p>
            <a:pPr algn="l">
              <a:lnSpc>
                <a:spcPts val="3359"/>
              </a:lnSpc>
            </a:pPr>
            <a:r>
              <a:rPr lang="en-US" sz="2400" b="1">
                <a:solidFill>
                  <a:srgbClr val="002B58"/>
                </a:solidFill>
                <a:latin typeface="Monda Bold"/>
                <a:ea typeface="Monda Bold"/>
                <a:cs typeface="Monda Bold"/>
                <a:sym typeface="Monda Bold"/>
              </a:rPr>
              <a:t>DEPARTMENT:</a:t>
            </a:r>
          </a:p>
          <a:p>
            <a:pPr algn="l">
              <a:lnSpc>
                <a:spcPts val="3359"/>
              </a:lnSpc>
            </a:pPr>
            <a:r>
              <a:rPr lang="en-US" sz="2400" b="1">
                <a:solidFill>
                  <a:srgbClr val="002B58"/>
                </a:solidFill>
                <a:latin typeface="Monda Bold"/>
                <a:ea typeface="Monda Bold"/>
                <a:cs typeface="Monda Bold"/>
                <a:sym typeface="Monda Bold"/>
              </a:rPr>
              <a:t>YEAR:</a:t>
            </a:r>
          </a:p>
        </p:txBody>
      </p:sp>
      <p:sp>
        <p:nvSpPr>
          <p:cNvPr id="13" name="TextBox 13"/>
          <p:cNvSpPr txBox="1"/>
          <p:nvPr/>
        </p:nvSpPr>
        <p:spPr>
          <a:xfrm>
            <a:off x="9500664" y="6351092"/>
            <a:ext cx="5904336" cy="1663065"/>
          </a:xfrm>
          <a:prstGeom prst="rect">
            <a:avLst/>
          </a:prstGeom>
        </p:spPr>
        <p:txBody>
          <a:bodyPr lIns="0" tIns="0" rIns="0" bIns="0" rtlCol="0" anchor="t">
            <a:spAutoFit/>
          </a:bodyPr>
          <a:lstStyle/>
          <a:p>
            <a:pPr algn="l">
              <a:lnSpc>
                <a:spcPts val="3359"/>
              </a:lnSpc>
            </a:pPr>
            <a:r>
              <a:rPr lang="en-US" sz="2400" b="1">
                <a:solidFill>
                  <a:srgbClr val="002B58"/>
                </a:solidFill>
                <a:latin typeface="Monda Bold"/>
                <a:ea typeface="Monda Bold"/>
                <a:cs typeface="Monda Bold"/>
                <a:sym typeface="Monda Bold"/>
              </a:rPr>
              <a:t>MENTOR: </a:t>
            </a:r>
          </a:p>
          <a:p>
            <a:pPr algn="l">
              <a:lnSpc>
                <a:spcPts val="3359"/>
              </a:lnSpc>
            </a:pPr>
            <a:r>
              <a:rPr lang="en-US" sz="2400" b="1">
                <a:solidFill>
                  <a:srgbClr val="002B58"/>
                </a:solidFill>
                <a:latin typeface="Monda Bold"/>
                <a:ea typeface="Monda Bold"/>
                <a:cs typeface="Monda Bold"/>
                <a:sym typeface="Monda Bold"/>
              </a:rPr>
              <a:t>DESIGNATION:</a:t>
            </a:r>
          </a:p>
          <a:p>
            <a:pPr algn="l">
              <a:lnSpc>
                <a:spcPts val="3359"/>
              </a:lnSpc>
            </a:pPr>
            <a:r>
              <a:rPr lang="en-US" sz="2400" b="1">
                <a:solidFill>
                  <a:srgbClr val="002B58"/>
                </a:solidFill>
                <a:latin typeface="Monda Bold"/>
                <a:ea typeface="Monda Bold"/>
                <a:cs typeface="Monda Bold"/>
                <a:sym typeface="Monda Bold"/>
              </a:rPr>
              <a:t>DEPARTMENT:</a:t>
            </a:r>
          </a:p>
          <a:p>
            <a:pPr algn="l">
              <a:lnSpc>
                <a:spcPts val="3359"/>
              </a:lnSpc>
            </a:pPr>
            <a:r>
              <a:rPr lang="en-US" sz="2400" b="1">
                <a:solidFill>
                  <a:srgbClr val="002B58"/>
                </a:solidFill>
                <a:latin typeface="Monda Bold"/>
                <a:ea typeface="Monda Bold"/>
                <a:cs typeface="Monda Bold"/>
                <a:sym typeface="Monda Bold"/>
              </a:rPr>
              <a:t>COLLEGE / INDUSTRY NAME: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77" b="-777"/>
            </a:stretch>
          </a:blipFill>
        </p:spPr>
        <p:txBody>
          <a:bodyPr/>
          <a:lstStyle/>
          <a:p>
            <a:endParaRPr lang="en-IN"/>
          </a:p>
        </p:txBody>
      </p:sp>
      <p:sp>
        <p:nvSpPr>
          <p:cNvPr id="3" name="Freeform 3"/>
          <p:cNvSpPr/>
          <p:nvPr/>
        </p:nvSpPr>
        <p:spPr>
          <a:xfrm flipH="1">
            <a:off x="10273278" y="5039691"/>
            <a:ext cx="9295205" cy="5948931"/>
          </a:xfrm>
          <a:custGeom>
            <a:avLst/>
            <a:gdLst/>
            <a:ahLst/>
            <a:cxnLst/>
            <a:rect l="l" t="t" r="r" b="b"/>
            <a:pathLst>
              <a:path w="9295205" h="5948931">
                <a:moveTo>
                  <a:pt x="9295205" y="0"/>
                </a:moveTo>
                <a:lnTo>
                  <a:pt x="0" y="0"/>
                </a:lnTo>
                <a:lnTo>
                  <a:pt x="0" y="5948932"/>
                </a:lnTo>
                <a:lnTo>
                  <a:pt x="9295205" y="5948932"/>
                </a:lnTo>
                <a:lnTo>
                  <a:pt x="929520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N"/>
          </a:p>
        </p:txBody>
      </p:sp>
      <p:sp>
        <p:nvSpPr>
          <p:cNvPr id="4" name="Freeform 4"/>
          <p:cNvSpPr/>
          <p:nvPr/>
        </p:nvSpPr>
        <p:spPr>
          <a:xfrm flipV="1">
            <a:off x="-1280483" y="-701623"/>
            <a:ext cx="9295205" cy="5948931"/>
          </a:xfrm>
          <a:custGeom>
            <a:avLst/>
            <a:gdLst/>
            <a:ahLst/>
            <a:cxnLst/>
            <a:rect l="l" t="t" r="r" b="b"/>
            <a:pathLst>
              <a:path w="9295205" h="5948931">
                <a:moveTo>
                  <a:pt x="0" y="5948932"/>
                </a:moveTo>
                <a:lnTo>
                  <a:pt x="9295205" y="5948932"/>
                </a:lnTo>
                <a:lnTo>
                  <a:pt x="9295205" y="0"/>
                </a:lnTo>
                <a:lnTo>
                  <a:pt x="0" y="0"/>
                </a:lnTo>
                <a:lnTo>
                  <a:pt x="0" y="594893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N"/>
          </a:p>
        </p:txBody>
      </p:sp>
      <p:sp>
        <p:nvSpPr>
          <p:cNvPr id="5" name="Freeform 5"/>
          <p:cNvSpPr/>
          <p:nvPr/>
        </p:nvSpPr>
        <p:spPr>
          <a:xfrm>
            <a:off x="14790631" y="-3420266"/>
            <a:ext cx="5568589" cy="7775011"/>
          </a:xfrm>
          <a:custGeom>
            <a:avLst/>
            <a:gdLst/>
            <a:ahLst/>
            <a:cxnLst/>
            <a:rect l="l" t="t" r="r" b="b"/>
            <a:pathLst>
              <a:path w="5568589" h="7775011">
                <a:moveTo>
                  <a:pt x="0" y="0"/>
                </a:moveTo>
                <a:lnTo>
                  <a:pt x="5568589" y="0"/>
                </a:lnTo>
                <a:lnTo>
                  <a:pt x="5568589" y="7775011"/>
                </a:lnTo>
                <a:lnTo>
                  <a:pt x="0" y="77750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a:p>
        </p:txBody>
      </p:sp>
      <p:sp>
        <p:nvSpPr>
          <p:cNvPr id="6" name="Freeform 6"/>
          <p:cNvSpPr/>
          <p:nvPr/>
        </p:nvSpPr>
        <p:spPr>
          <a:xfrm>
            <a:off x="-646086" y="6399494"/>
            <a:ext cx="5568589" cy="7775011"/>
          </a:xfrm>
          <a:custGeom>
            <a:avLst/>
            <a:gdLst/>
            <a:ahLst/>
            <a:cxnLst/>
            <a:rect l="l" t="t" r="r" b="b"/>
            <a:pathLst>
              <a:path w="5568589" h="7775011">
                <a:moveTo>
                  <a:pt x="0" y="0"/>
                </a:moveTo>
                <a:lnTo>
                  <a:pt x="5568589" y="0"/>
                </a:lnTo>
                <a:lnTo>
                  <a:pt x="5568589" y="7775012"/>
                </a:lnTo>
                <a:lnTo>
                  <a:pt x="0" y="77750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a:p>
        </p:txBody>
      </p:sp>
      <p:sp>
        <p:nvSpPr>
          <p:cNvPr id="7" name="TextBox 7"/>
          <p:cNvSpPr txBox="1"/>
          <p:nvPr/>
        </p:nvSpPr>
        <p:spPr>
          <a:xfrm>
            <a:off x="2743480" y="4136923"/>
            <a:ext cx="12801040" cy="1813128"/>
          </a:xfrm>
          <a:prstGeom prst="rect">
            <a:avLst/>
          </a:prstGeom>
        </p:spPr>
        <p:txBody>
          <a:bodyPr lIns="0" tIns="0" rIns="0" bIns="0" rtlCol="0" anchor="t">
            <a:spAutoFit/>
          </a:bodyPr>
          <a:lstStyle/>
          <a:p>
            <a:pPr algn="ctr">
              <a:lnSpc>
                <a:spcPts val="14887"/>
              </a:lnSpc>
            </a:pPr>
            <a:r>
              <a:rPr lang="en-US" sz="10634" b="1">
                <a:solidFill>
                  <a:srgbClr val="002B58"/>
                </a:solidFill>
                <a:latin typeface="Monda Bold"/>
                <a:ea typeface="Monda Bold"/>
                <a:cs typeface="Monda Bold"/>
                <a:sym typeface="Monda Bold"/>
              </a:rPr>
              <a:t>THANK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416</Words>
  <Application>Microsoft Office PowerPoint</Application>
  <PresentationFormat>Custom</PresentationFormat>
  <Paragraphs>70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Arial</vt:lpstr>
      <vt:lpstr>Monda</vt:lpstr>
      <vt:lpstr>Monda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Modern Elegant Presentation</dc:title>
  <dc:creator>TANCAM-E1</dc:creator>
  <cp:lastModifiedBy>Sivaramakrishnan Natesan</cp:lastModifiedBy>
  <cp:revision>2</cp:revision>
  <dcterms:created xsi:type="dcterms:W3CDTF">2006-08-16T00:00:00Z</dcterms:created>
  <dcterms:modified xsi:type="dcterms:W3CDTF">2026-03-02T04:06:26Z</dcterms:modified>
  <dc:identifier>DAHAXQzu0Nw</dc:identifier>
</cp:coreProperties>
</file>